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3" r:id="rId6"/>
    <p:sldId id="257" r:id="rId7"/>
    <p:sldId id="264" r:id="rId8"/>
    <p:sldId id="258" r:id="rId9"/>
    <p:sldId id="265" r:id="rId10"/>
    <p:sldId id="25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7A2F8-234B-4168-9DED-764686AB4D6E}" v="65" dt="2021-02-23T20:03:58.809"/>
    <p1510:client id="{8B34F51E-C7D7-10EB-BC72-783856800893}" v="129" dt="2021-02-23T21:02:31.661"/>
    <p1510:client id="{94636AE9-D792-4F5E-B34F-5A40AB408EBF}" v="540" dt="2021-02-23T19:47:45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69B1-2727-48EF-A156-8273E5DC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69494-F732-4142-9C05-FB3402C1B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874F4-4B1B-434E-8C07-13A1D3AB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1C264-C123-4071-B94A-5D34958E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12616-9AE7-426C-B771-E471DB9F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C573-E89F-454C-9587-033D7A81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428FF-BC6D-40E3-825F-78779911F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2F6E7-0977-49E7-B87C-E88E0AED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5E7F8-705F-407E-A3E1-D5E1D911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9EC6-5C27-4DBF-A8D1-9C9FAD5D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2C3C9-A13B-4267-889F-BAC72CAA1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933ED-A9A3-417A-A753-23732296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30BA0-3942-44CF-848C-94C0257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AF17-99B3-4515-A28F-3DFC8871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58C8D-20FA-4030-93CC-659CAA34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6CF7-5A8A-4514-B055-E44DD0FB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98B6-F6DC-40C7-95C8-59D46F06D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2A99-5151-42FB-B3D6-DCBB6AA3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85F1-2258-4428-9F01-FDE5F95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E138-E27E-4D95-B173-046DA58D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1328-712C-4E05-8876-84EF5F86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0B06-EA3A-4A03-82E1-5D9DB6C99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8F4E-D2FD-4AE8-AD27-E11D4BE9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4656E-A92C-4F11-9AC2-69910809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C1F54-1ED6-45EC-92E5-52D744E8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0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E7DF-5483-4264-9B62-5A828D4C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43FE-41A9-4AA1-AD95-C79B97E62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AEA8D-D8C7-4557-9F5C-D7191AC7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22749-2310-4754-BDF2-76EEFA79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0AF1E-D7B8-4042-817C-C008B4F0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EC240-1403-4130-AB39-064122D4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94B7-E0FB-4844-B91D-CCB7F2DE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FA844-A35D-4DB2-9914-FDC5FAB8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BCCF0-E54D-4502-B08A-E04D141FD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381D8-CFCD-4648-A513-C19DDC850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076CC-5F70-4A2F-92C2-683F77E30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35951-00B5-422A-B586-C8A68152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6185F-2EDA-4750-B3E1-A7C2195A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9C01E-1CB9-4792-B4AB-57067BE4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6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F6D0-3442-46F5-A3A1-481EED63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6AB69-58AB-418B-A397-610B31D3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E68D6-E796-4183-8FAF-D3E5587C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0B64A-2A44-4841-B45C-EB70EE97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CB861-569A-411B-A591-1A9CAA6F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F2184-5FF9-400F-BDF8-A0CC4CAB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2ACFF-0120-4078-99D9-EC7CD468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67B4-8ECC-4E1C-B21D-16F6D082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BFFA-9D2B-460A-8248-C3283238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C4F38-2C75-4919-ABC7-D8072ED03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5233E-2DA4-4EA3-A665-13D61A82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1B0A8-22CC-4E1A-95B8-B72DEBC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C51DE-44DB-4DFB-8A85-EE33760A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A396-27EE-487B-8074-058E70F0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5C5AB-ADC3-4BB5-A32B-7C3535E98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86E77-A1BE-48B8-8A63-20F486B3F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B4934-4D95-4D76-9ECC-906C7668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9D0C-6B40-4645-B480-86AEC355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35C59-5205-429F-B447-995D5172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1A05E-FBD1-43A1-B42A-4A85618A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E09B-E06F-43AC-8572-ED5C8032A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1974-A97E-4CEC-8193-9033C7F30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8FC0-3212-47AB-AD66-9DEB9BBF11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15142-5433-46EA-A0C2-B2E9145B0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5CD76-DA31-4053-B5C2-E0E6C2BDD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4AED-BF18-4491-A438-2356D8C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6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odafisheries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3.amazonaws.com/nefmc.org/3-EFH-Consults-and-Habitat-Assess-for-Offshore-Wind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etwg.com/regional-wildlife-science-entity" TargetMode="External"/><Relationship Id="rId2" Type="http://schemas.openxmlformats.org/officeDocument/2006/relationships/hyperlink" Target="https://www.rosascienc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rtheastoceancouncil.org/committees/ocean-plannin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sheries.noaa.gov/resource/data/socioeconomic-impacts-atlantic-offshore-wind-developm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2EA6-C7EE-49BD-9B06-4CD1E3F31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Natural Resource and Fisheries Issues Related to Offshore Wind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F7C59-46E5-40FC-9C1B-DF19EA727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4204"/>
            <a:ext cx="9144000" cy="16557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/>
              <a:t>Cheri Patterson</a:t>
            </a:r>
          </a:p>
          <a:p>
            <a:r>
              <a:rPr lang="en-US" sz="2200"/>
              <a:t>Chief, Marine Fisheries, New Hampshire Fish and Game Department </a:t>
            </a:r>
          </a:p>
          <a:p>
            <a:endParaRPr lang="en-US" sz="2200"/>
          </a:p>
          <a:p>
            <a:r>
              <a:rPr lang="en-US" sz="2600"/>
              <a:t>Michelle Bachman</a:t>
            </a:r>
          </a:p>
          <a:p>
            <a:r>
              <a:rPr lang="en-US" sz="2200"/>
              <a:t>Analyst, New England Fishery Management Council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AB167861-02CA-436B-9BB0-71D4CB35A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211" y="5181888"/>
            <a:ext cx="2743200" cy="548640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856B73B-BFB9-4DAA-8249-8062D949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81" y="3642503"/>
            <a:ext cx="921050" cy="10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B96B-9D20-41B0-BAFE-C5AC447B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Fishing industry outreach and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F9D1-03D8-49A2-9A7E-3ABE2DBF7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Importance of early and often engagement with harvesters</a:t>
            </a:r>
          </a:p>
          <a:p>
            <a:pPr lvl="1"/>
            <a:r>
              <a:rPr lang="en-US"/>
              <a:t>Many projects, many meetings</a:t>
            </a:r>
          </a:p>
          <a:p>
            <a:pPr lvl="1"/>
            <a:r>
              <a:rPr lang="en-US"/>
              <a:t>Role of fisheries liaisons and fisheries representatives at the developer level</a:t>
            </a:r>
          </a:p>
          <a:p>
            <a:r>
              <a:rPr lang="en-US"/>
              <a:t>RODA (Responsible Offshore Development Alliance)</a:t>
            </a:r>
          </a:p>
          <a:p>
            <a:pPr lvl="1"/>
            <a:r>
              <a:rPr lang="en-US"/>
              <a:t>Commercial fisheries, mostly east coast but expanding</a:t>
            </a:r>
          </a:p>
          <a:p>
            <a:pPr lvl="1"/>
            <a:r>
              <a:rPr lang="en-US"/>
              <a:t>Advocacy related to transit and operations, science, permitting and environmental review processes</a:t>
            </a:r>
          </a:p>
          <a:p>
            <a:pPr lvl="1"/>
            <a:r>
              <a:rPr lang="en-US"/>
              <a:t>Includes some membership and leadership from Gulf of Maine</a:t>
            </a:r>
          </a:p>
          <a:p>
            <a:pPr lvl="1"/>
            <a:r>
              <a:rPr lang="en-US">
                <a:hlinkClick r:id="rId2"/>
              </a:rPr>
              <a:t>https://rodafisheries.org/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AFE7-4326-459B-BD86-326DB67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NOAA Fisheries and offshore wind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610B-AA58-41DE-B2B3-862098BB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NOAA Fisheries involved in environmental review process as a cooperating agency with BOEM</a:t>
            </a:r>
          </a:p>
          <a:p>
            <a:r>
              <a:rPr lang="en-US"/>
              <a:t>This includes diverse responsibilities, but one specific role is conducting the Essential Fish Habitat consultation </a:t>
            </a:r>
          </a:p>
          <a:p>
            <a:pPr lvl="1"/>
            <a:r>
              <a:rPr lang="en-US"/>
              <a:t>What are the impacts of a proposed project on habitat?</a:t>
            </a:r>
          </a:p>
          <a:p>
            <a:pPr lvl="1"/>
            <a:r>
              <a:rPr lang="en-US"/>
              <a:t>How can they be minimized or mitigated?</a:t>
            </a:r>
          </a:p>
          <a:p>
            <a:pPr lvl="1"/>
            <a:r>
              <a:rPr lang="en-US"/>
              <a:t>More information about habitat consultations </a:t>
            </a:r>
            <a:r>
              <a:rPr lang="en-US">
                <a:hlinkClick r:id="rId2"/>
              </a:rPr>
              <a:t>https://s3.amazonaws.com/nefmc.org/3-EFH-Consults-and-Habitat-Assess-for-Offshore-Wind.pdf</a:t>
            </a:r>
            <a:endParaRPr lang="en-US"/>
          </a:p>
          <a:p>
            <a:r>
              <a:rPr lang="en-US"/>
              <a:t>Provide expertise related to fisheries and protected resource issues as well</a:t>
            </a:r>
          </a:p>
          <a:p>
            <a:r>
              <a:rPr lang="en-US"/>
              <a:t>Multiple simultaneous projects, challenging workload and timelines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0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9D3A-9870-46A0-8ECA-879621D2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23"/>
            <a:ext cx="10515600" cy="1325563"/>
          </a:xfrm>
        </p:spPr>
        <p:txBody>
          <a:bodyPr/>
          <a:lstStyle/>
          <a:p>
            <a:r>
              <a:rPr lang="en-US"/>
              <a:t>Natural resource conservation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4B98-F1B9-4294-ADA6-C5A1676F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27"/>
            <a:ext cx="10515600" cy="54152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Concerns about placement of wind turbines and cables in sensitive habitat types (corals, hard bottom, vegetated habitats)</a:t>
            </a:r>
          </a:p>
          <a:p>
            <a:pPr lvl="1"/>
            <a:r>
              <a:rPr lang="en-US"/>
              <a:t>Both offshore (turbines, inter-array cables) and nearshore (export cable) 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Concerns with not just fisheries being prosecuted but also all life stages.</a:t>
            </a:r>
            <a:endParaRPr lang="en-US"/>
          </a:p>
          <a:p>
            <a:r>
              <a:rPr lang="en-US"/>
              <a:t>Construction and operational noise impacts on fishes, invertebrates, and marine mammals</a:t>
            </a:r>
          </a:p>
          <a:p>
            <a:r>
              <a:rPr lang="en-US"/>
              <a:t>Potential effects of electromagnetic fields on electrically sensitive species (lobsters, sharks, skates)</a:t>
            </a:r>
          </a:p>
          <a:p>
            <a:r>
              <a:rPr lang="en-US"/>
              <a:t>Artificial reef effects of turbines, and associated ecological effects</a:t>
            </a:r>
          </a:p>
          <a:p>
            <a:r>
              <a:rPr lang="en-US"/>
              <a:t>Habitat conversion from soft to hard bottom due to scour protection</a:t>
            </a:r>
          </a:p>
          <a:p>
            <a:r>
              <a:rPr lang="en-US"/>
              <a:t>Changes to wind fields and oceanographic conditions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AD41-312A-4977-BECE-10BC1FE3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Impacts to natural resource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C728-C42D-42D3-BB95-34215E70D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Placement of wind turbines will preclude or alter existing surveys, e.g.</a:t>
            </a:r>
          </a:p>
          <a:p>
            <a:pPr lvl="1"/>
            <a:r>
              <a:rPr lang="en-US"/>
              <a:t>State and federal bottom trawl (e.g., federal bottom trawl (spring and fall), sea scallop, Atlantic shrimp, Atlantic surfclam/ocean quahog; ME/NH and MA inshore trawl - spring and fall.)</a:t>
            </a:r>
            <a:endParaRPr lang="en-US">
              <a:cs typeface="Calibri"/>
            </a:endParaRPr>
          </a:p>
          <a:p>
            <a:pPr lvl="1"/>
            <a:r>
              <a:rPr lang="en-US"/>
              <a:t>Protected resource surveys</a:t>
            </a:r>
          </a:p>
          <a:p>
            <a:r>
              <a:rPr lang="en-US"/>
              <a:t>These provide key data inputs for stock assessments and management</a:t>
            </a:r>
            <a:endParaRPr lang="en-US">
              <a:cs typeface="Calibri"/>
            </a:endParaRPr>
          </a:p>
          <a:p>
            <a:pPr lvl="1"/>
            <a:r>
              <a:rPr lang="en-US"/>
              <a:t>May affect catch limits, and thus fisheries</a:t>
            </a:r>
          </a:p>
          <a:p>
            <a:r>
              <a:rPr lang="en-US"/>
              <a:t>Will need to develop new and modified approaches based on different technologies, using different gear types/vessels</a:t>
            </a:r>
          </a:p>
          <a:p>
            <a:r>
              <a:rPr lang="en-US"/>
              <a:t>Mitigation expected to be expensive</a:t>
            </a:r>
          </a:p>
        </p:txBody>
      </p:sp>
    </p:spTree>
    <p:extLst>
      <p:ext uri="{BB962C8B-B14F-4D97-AF65-F5344CB8AC3E}">
        <p14:creationId xmlns:p14="http://schemas.microsoft.com/office/powerpoint/2010/main" val="48963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B454969-5126-499D-A7E4-E52F4AB46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77" y="1836090"/>
            <a:ext cx="7663702" cy="4489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319646-36CB-4099-A82E-BFEB709804BD}"/>
              </a:ext>
            </a:extLst>
          </p:cNvPr>
          <p:cNvSpPr txBox="1"/>
          <p:nvPr/>
        </p:nvSpPr>
        <p:spPr>
          <a:xfrm>
            <a:off x="2157231" y="600533"/>
            <a:ext cx="842225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cs typeface="Calibri"/>
              </a:rPr>
              <a:t>ME/NH Inshore Survey grid pattern</a:t>
            </a:r>
          </a:p>
        </p:txBody>
      </p:sp>
    </p:spTree>
    <p:extLst>
      <p:ext uri="{BB962C8B-B14F-4D97-AF65-F5344CB8AC3E}">
        <p14:creationId xmlns:p14="http://schemas.microsoft.com/office/powerpoint/2010/main" val="295283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C98B-9E5C-4B1D-80D4-DC85098F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science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A047B-9641-4323-A2DF-A96CD81FA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What are the key questions, and how can we answer them? </a:t>
            </a:r>
          </a:p>
          <a:p>
            <a:r>
              <a:rPr lang="en-US"/>
              <a:t>Importance of coordinating and standardizing design and data elements between developer, state, and federal surveys</a:t>
            </a:r>
          </a:p>
          <a:p>
            <a:pPr lvl="1"/>
            <a:r>
              <a:rPr lang="en-US"/>
              <a:t>How can we share data with each other?</a:t>
            </a:r>
          </a:p>
          <a:p>
            <a:r>
              <a:rPr lang="en-US"/>
              <a:t>Many individuals and organizations are working on this</a:t>
            </a:r>
          </a:p>
          <a:p>
            <a:pPr lvl="1"/>
            <a:r>
              <a:rPr lang="en-US"/>
              <a:t>ROSA (Responsible Offshore Science Alliance) – fishery species; </a:t>
            </a:r>
            <a:r>
              <a:rPr lang="en-US">
                <a:hlinkClick r:id="rId2"/>
              </a:rPr>
              <a:t>https://www.rosascience.org/</a:t>
            </a:r>
            <a:r>
              <a:rPr lang="en-US"/>
              <a:t> </a:t>
            </a:r>
          </a:p>
          <a:p>
            <a:pPr lvl="1"/>
            <a:r>
              <a:rPr lang="en-US"/>
              <a:t>RWSE (Regional Wildlife Science Entity) – wildlife and protected species; </a:t>
            </a:r>
            <a:r>
              <a:rPr lang="en-US">
                <a:hlinkClick r:id="rId3"/>
              </a:rPr>
              <a:t>https://www.nyetwg.com/regional-wildlife-science-entity</a:t>
            </a:r>
            <a:r>
              <a:rPr lang="en-US"/>
              <a:t> </a:t>
            </a:r>
          </a:p>
          <a:p>
            <a:pPr lvl="1"/>
            <a:r>
              <a:rPr lang="en-US"/>
              <a:t>Northeast Regional Ocean Council – Seafloor Habitat Data Work Group; </a:t>
            </a:r>
            <a:r>
              <a:rPr lang="en-US">
                <a:hlinkClick r:id="rId4"/>
              </a:rPr>
              <a:t>https://www.northeastoceancouncil.org/committees/ocean-planning/</a:t>
            </a:r>
            <a:r>
              <a:rPr lang="en-US"/>
              <a:t> </a:t>
            </a:r>
          </a:p>
          <a:p>
            <a:r>
              <a:rPr lang="en-US"/>
              <a:t>Importance of adaptive science and management - best practices will evolve with time – some questions will be answered, and others will emerge</a:t>
            </a:r>
          </a:p>
        </p:txBody>
      </p:sp>
    </p:spTree>
    <p:extLst>
      <p:ext uri="{BB962C8B-B14F-4D97-AF65-F5344CB8AC3E}">
        <p14:creationId xmlns:p14="http://schemas.microsoft.com/office/powerpoint/2010/main" val="342553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A7A2-1385-43CC-8A2F-1B08B198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Fishery operational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54F2E-D389-4A53-8C31-6F6C8DAA7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Reduced ability of fishing vessels to operate in wind farms depending on location and spacing of turbines </a:t>
            </a:r>
          </a:p>
          <a:p>
            <a:pPr lvl="1"/>
            <a:r>
              <a:rPr lang="en-US"/>
              <a:t>Could affect both fishing and transit </a:t>
            </a:r>
          </a:p>
          <a:p>
            <a:pPr lvl="1"/>
            <a:r>
              <a:rPr lang="en-US"/>
              <a:t>Likely differences between fixed and floating arrays </a:t>
            </a:r>
          </a:p>
          <a:p>
            <a:r>
              <a:rPr lang="en-US"/>
              <a:t>Potential for interaction with export and inter-array cables</a:t>
            </a:r>
          </a:p>
          <a:p>
            <a:pPr lvl="1"/>
            <a:r>
              <a:rPr lang="en-US"/>
              <a:t>Issue for trawls and dredges if cables cannot be buried due to seafloor conditions</a:t>
            </a:r>
          </a:p>
          <a:p>
            <a:r>
              <a:rPr lang="en-US"/>
              <a:t>Safety and radar issues</a:t>
            </a:r>
          </a:p>
          <a:p>
            <a:pPr lvl="1"/>
            <a:r>
              <a:rPr lang="en-US"/>
              <a:t>Possibility of allision with turbines, especially in poor weather</a:t>
            </a:r>
          </a:p>
          <a:p>
            <a:pPr lvl="1"/>
            <a:r>
              <a:rPr lang="en-US"/>
              <a:t>Concerns about radar shadowing</a:t>
            </a:r>
          </a:p>
          <a:p>
            <a:pPr lvl="1"/>
            <a:r>
              <a:rPr lang="en-US"/>
              <a:t>Implications for search and rescue </a:t>
            </a:r>
          </a:p>
          <a:p>
            <a:r>
              <a:rPr lang="en-US"/>
              <a:t>Recreational fishing opportunities  </a:t>
            </a:r>
          </a:p>
          <a:p>
            <a:pPr lvl="1"/>
            <a:r>
              <a:rPr lang="en-US"/>
              <a:t>Artificial reef effect</a:t>
            </a:r>
          </a:p>
          <a:p>
            <a:pPr lvl="1"/>
            <a:r>
              <a:rPr lang="en-US"/>
              <a:t>Are wind turbines a positive or negative?</a:t>
            </a:r>
          </a:p>
        </p:txBody>
      </p:sp>
      <p:pic>
        <p:nvPicPr>
          <p:cNvPr id="4" name="Picture 4" descr="A picture containing sky, outdoor, harbor, day&#10;&#10;Description automatically generated">
            <a:extLst>
              <a:ext uri="{FF2B5EF4-FFF2-40B4-BE49-F238E27FC236}">
                <a16:creationId xmlns:a16="http://schemas.microsoft.com/office/drawing/2014/main" id="{AFA02BD3-6FC7-4DC9-9056-F27B8146B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97" y="4204148"/>
            <a:ext cx="3260784" cy="24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C7A420A4-70E9-4FD4-9E36-2D3EBC35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50" y="2644177"/>
            <a:ext cx="6208143" cy="4272591"/>
          </a:xfrm>
          <a:prstGeom prst="rect">
            <a:avLst/>
          </a:prstGeom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9E17CFB2-2820-4420-87FE-1B47759F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8" y="3138"/>
            <a:ext cx="5431766" cy="3731837"/>
          </a:xfrm>
          <a:prstGeom prst="rect">
            <a:avLst/>
          </a:prstGeom>
        </p:spPr>
      </p:pic>
      <p:pic>
        <p:nvPicPr>
          <p:cNvPr id="4" name="Picture 4" descr="Chart, map&#10;&#10;Description automatically generated">
            <a:extLst>
              <a:ext uri="{FF2B5EF4-FFF2-40B4-BE49-F238E27FC236}">
                <a16:creationId xmlns:a16="http://schemas.microsoft.com/office/drawing/2014/main" id="{B04D4C38-AB51-485D-9190-C2639C890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63" y="65043"/>
            <a:ext cx="5331124" cy="3622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D96A1-CC61-457D-B4DA-09BFED790C42}"/>
              </a:ext>
            </a:extLst>
          </p:cNvPr>
          <p:cNvSpPr txBox="1"/>
          <p:nvPr/>
        </p:nvSpPr>
        <p:spPr>
          <a:xfrm>
            <a:off x="9627079" y="3746740"/>
            <a:ext cx="23118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% seabed disturbance bottom trawl</a:t>
            </a:r>
            <a:endParaRPr lang="en-US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2270C-7028-43AE-9D86-F987F02F9886}"/>
              </a:ext>
            </a:extLst>
          </p:cNvPr>
          <p:cNvSpPr txBox="1"/>
          <p:nvPr/>
        </p:nvSpPr>
        <p:spPr>
          <a:xfrm>
            <a:off x="109267" y="3674853"/>
            <a:ext cx="23118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Habitat Management Areas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0324B-03BC-466D-A4D9-B2ABE40BFE22}"/>
              </a:ext>
            </a:extLst>
          </p:cNvPr>
          <p:cNvSpPr txBox="1"/>
          <p:nvPr/>
        </p:nvSpPr>
        <p:spPr>
          <a:xfrm>
            <a:off x="9123871" y="5773947"/>
            <a:ext cx="23118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Small picture of fishing footprint in GOM</a:t>
            </a: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5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484-64F8-4A57-8834-57A95EFB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Fishery dependent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EA55-B3B9-42A5-AE1D-397EAD1C8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Importance of carefully investigating existing fishery uses during siting</a:t>
            </a:r>
          </a:p>
          <a:p>
            <a:pPr lvl="1"/>
            <a:r>
              <a:rPr lang="en-US">
                <a:cs typeface="Calibri"/>
              </a:rPr>
              <a:t>Be cautious of data gaps</a:t>
            </a:r>
          </a:p>
          <a:p>
            <a:r>
              <a:rPr lang="en-US"/>
              <a:t>Private recreational angling is a data gap, generally.</a:t>
            </a:r>
            <a:endParaRPr lang="en-US">
              <a:cs typeface="Calibri"/>
            </a:endParaRPr>
          </a:p>
          <a:p>
            <a:r>
              <a:rPr lang="en-US"/>
              <a:t>Many questions</a:t>
            </a:r>
          </a:p>
          <a:p>
            <a:pPr lvl="1"/>
            <a:r>
              <a:rPr lang="en-US"/>
              <a:t>Which fisheries, communities will be affected?</a:t>
            </a:r>
          </a:p>
          <a:p>
            <a:pPr lvl="1"/>
            <a:r>
              <a:rPr lang="en-US"/>
              <a:t>If a wind farm displaces fishing activity, where is effort likely to move to?</a:t>
            </a:r>
          </a:p>
          <a:p>
            <a:r>
              <a:rPr lang="en-US"/>
              <a:t>NOAA Fisheries tool for evaluating socioeconomic impacts on federally-managed commercial fishing (fishing footprint)</a:t>
            </a:r>
            <a:endParaRPr lang="en-US">
              <a:cs typeface="Calibri"/>
            </a:endParaRPr>
          </a:p>
          <a:p>
            <a:pPr lvl="1"/>
            <a:r>
              <a:rPr lang="en-US">
                <a:hlinkClick r:id="rId2"/>
              </a:rPr>
              <a:t>https://www.fisheries.noaa.gov/resource/data/socioeconomic-impacts-atlantic-offshore-wind-development</a:t>
            </a:r>
            <a:r>
              <a:rPr lang="en-US"/>
              <a:t> </a:t>
            </a:r>
          </a:p>
          <a:p>
            <a:pPr lvl="1"/>
            <a:r>
              <a:rPr lang="en-US"/>
              <a:t>Will add for-hire party and charter recreational fishing data soon</a:t>
            </a:r>
          </a:p>
        </p:txBody>
      </p:sp>
    </p:spTree>
    <p:extLst>
      <p:ext uri="{BB962C8B-B14F-4D97-AF65-F5344CB8AC3E}">
        <p14:creationId xmlns:p14="http://schemas.microsoft.com/office/powerpoint/2010/main" val="227023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7DA52-05C8-4EB9-BA70-0BA969A8D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0" t="12210" r="52880"/>
          <a:stretch/>
        </p:blipFill>
        <p:spPr>
          <a:xfrm>
            <a:off x="232117" y="1261922"/>
            <a:ext cx="4890269" cy="405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98C10-5564-4D3F-9361-70D2D8155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8" t="15987" r="53962" b="28192"/>
          <a:stretch/>
        </p:blipFill>
        <p:spPr>
          <a:xfrm>
            <a:off x="5411079" y="1022771"/>
            <a:ext cx="6473177" cy="469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74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703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Natural Resource and Fisheries Issues Related to Offshore Wind Development</vt:lpstr>
      <vt:lpstr>Natural resource conservation concerns</vt:lpstr>
      <vt:lpstr>Impacts to natural resource surveys</vt:lpstr>
      <vt:lpstr>PowerPoint Presentation</vt:lpstr>
      <vt:lpstr>Regional science initiatives</vt:lpstr>
      <vt:lpstr>Fishery operational concerns</vt:lpstr>
      <vt:lpstr>PowerPoint Presentation</vt:lpstr>
      <vt:lpstr>Fishery dependent data</vt:lpstr>
      <vt:lpstr>PowerPoint Presentation</vt:lpstr>
      <vt:lpstr>Fishing industry outreach and advocacy</vt:lpstr>
      <vt:lpstr>NOAA Fisheries and offshore wind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 and Fisheries Issues Related to Offshore Wind Development</dc:title>
  <dc:creator>Michelle Bachman</dc:creator>
  <cp:lastModifiedBy>cheri.a.patterson</cp:lastModifiedBy>
  <cp:revision>75</cp:revision>
  <dcterms:created xsi:type="dcterms:W3CDTF">2021-02-21T17:05:29Z</dcterms:created>
  <dcterms:modified xsi:type="dcterms:W3CDTF">2021-02-23T21:08:22Z</dcterms:modified>
</cp:coreProperties>
</file>