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3"/>
  </p:notesMasterIdLst>
  <p:sldIdLst>
    <p:sldId id="966" r:id="rId4"/>
    <p:sldId id="262" r:id="rId5"/>
    <p:sldId id="968" r:id="rId6"/>
    <p:sldId id="969" r:id="rId7"/>
    <p:sldId id="269" r:id="rId8"/>
    <p:sldId id="327" r:id="rId9"/>
    <p:sldId id="970" r:id="rId10"/>
    <p:sldId id="328" r:id="rId11"/>
    <p:sldId id="297"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 Doiron" initials="BD" lastIdx="1" clrIdx="0">
    <p:extLst>
      <p:ext uri="{19B8F6BF-5375-455C-9EA6-DF929625EA0E}">
        <p15:presenceInfo xmlns:p15="http://schemas.microsoft.com/office/powerpoint/2012/main" userId="S-1-5-21-4050049914-3519434588-1685992424-12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0" autoAdjust="0"/>
    <p:restoredTop sz="94660"/>
  </p:normalViewPr>
  <p:slideViewPr>
    <p:cSldViewPr snapToGrid="0">
      <p:cViewPr varScale="1">
        <p:scale>
          <a:sx n="105" d="100"/>
          <a:sy n="105" d="100"/>
        </p:scale>
        <p:origin x="33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9" tIns="46590" rIns="93179" bIns="46590"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3179" tIns="46590" rIns="93179" bIns="46590" rtlCol="0"/>
          <a:lstStyle>
            <a:lvl1pPr algn="r">
              <a:defRPr sz="1200"/>
            </a:lvl1pPr>
          </a:lstStyle>
          <a:p>
            <a:fld id="{F90EC387-96E8-410D-ADB5-DB4DCF2F3404}" type="datetimeFigureOut">
              <a:rPr lang="en-US" smtClean="0"/>
              <a:t>3/23/21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9" tIns="46590" rIns="93179" bIns="46590"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9" tIns="46590" rIns="93179" bIns="4659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9" tIns="46590" rIns="93179" bIns="4659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3179" tIns="46590" rIns="93179" bIns="46590" rtlCol="0" anchor="b"/>
          <a:lstStyle>
            <a:lvl1pPr algn="r">
              <a:defRPr sz="1200"/>
            </a:lvl1pPr>
          </a:lstStyle>
          <a:p>
            <a:fld id="{9A6C53CA-0620-4A3A-A436-BB68AD789304}" type="slidenum">
              <a:rPr lang="en-US" smtClean="0"/>
              <a:t>‹#›</a:t>
            </a:fld>
            <a:endParaRPr lang="en-US"/>
          </a:p>
        </p:txBody>
      </p:sp>
    </p:spTree>
    <p:extLst>
      <p:ext uri="{BB962C8B-B14F-4D97-AF65-F5344CB8AC3E}">
        <p14:creationId xmlns:p14="http://schemas.microsoft.com/office/powerpoint/2010/main" val="357159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6C53CA-0620-4A3A-A436-BB68AD789304}" type="slidenum">
              <a:rPr lang="en-US" smtClean="0"/>
              <a:t>1</a:t>
            </a:fld>
            <a:endParaRPr lang="en-US" dirty="0"/>
          </a:p>
        </p:txBody>
      </p:sp>
    </p:spTree>
    <p:extLst>
      <p:ext uri="{BB962C8B-B14F-4D97-AF65-F5344CB8AC3E}">
        <p14:creationId xmlns:p14="http://schemas.microsoft.com/office/powerpoint/2010/main" val="1185551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6C53CA-0620-4A3A-A436-BB68AD789304}" type="slidenum">
              <a:rPr lang="en-US" smtClean="0"/>
              <a:t>2</a:t>
            </a:fld>
            <a:endParaRPr lang="en-US" dirty="0"/>
          </a:p>
        </p:txBody>
      </p:sp>
    </p:spTree>
    <p:extLst>
      <p:ext uri="{BB962C8B-B14F-4D97-AF65-F5344CB8AC3E}">
        <p14:creationId xmlns:p14="http://schemas.microsoft.com/office/powerpoint/2010/main" val="4243287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6C53CA-0620-4A3A-A436-BB68AD789304}" type="slidenum">
              <a:rPr lang="en-US" smtClean="0"/>
              <a:t>4</a:t>
            </a:fld>
            <a:endParaRPr lang="en-US" dirty="0"/>
          </a:p>
        </p:txBody>
      </p:sp>
    </p:spTree>
    <p:extLst>
      <p:ext uri="{BB962C8B-B14F-4D97-AF65-F5344CB8AC3E}">
        <p14:creationId xmlns:p14="http://schemas.microsoft.com/office/powerpoint/2010/main" val="3930656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95">
              <a:defRPr/>
            </a:pPr>
            <a:r>
              <a:rPr lang="en-US" dirty="0"/>
              <a:t>Anne</a:t>
            </a:r>
          </a:p>
          <a:p>
            <a:pPr defTabSz="931795">
              <a:defRPr/>
            </a:pPr>
            <a:r>
              <a:rPr lang="en-US" dirty="0"/>
              <a:t>Apprenticeship – 5 components, DOL Office of Apprenticeship </a:t>
            </a:r>
          </a:p>
          <a:p>
            <a:endParaRPr lang="en-US" baseline="0" dirty="0"/>
          </a:p>
        </p:txBody>
      </p:sp>
      <p:sp>
        <p:nvSpPr>
          <p:cNvPr id="4" name="Slide Number Placeholder 3"/>
          <p:cNvSpPr>
            <a:spLocks noGrp="1"/>
          </p:cNvSpPr>
          <p:nvPr>
            <p:ph type="sldNum" sz="quarter" idx="10"/>
          </p:nvPr>
        </p:nvSpPr>
        <p:spPr/>
        <p:txBody>
          <a:bodyPr/>
          <a:lstStyle/>
          <a:p>
            <a:pPr defTabSz="465898">
              <a:defRPr/>
            </a:pPr>
            <a:fld id="{DDE13F44-6130-4EA5-A634-4019B1A32953}" type="slidenum">
              <a:rPr lang="en-US">
                <a:solidFill>
                  <a:prstClr val="black"/>
                </a:solidFill>
                <a:latin typeface="Calibri" panose="020F0502020204030204"/>
              </a:rPr>
              <a:pPr defTabSz="465898">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1725091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95">
              <a:defRPr/>
            </a:pPr>
            <a:r>
              <a:rPr lang="en-US" dirty="0"/>
              <a:t>Anne</a:t>
            </a:r>
          </a:p>
          <a:p>
            <a:pPr defTabSz="931795">
              <a:defRPr/>
            </a:pPr>
            <a:r>
              <a:rPr lang="en-US" dirty="0"/>
              <a:t>Apprenticeship – 5 components, DOL Office of Apprenticeship </a:t>
            </a:r>
          </a:p>
          <a:p>
            <a:endParaRPr lang="en-US" baseline="0" dirty="0"/>
          </a:p>
        </p:txBody>
      </p:sp>
      <p:sp>
        <p:nvSpPr>
          <p:cNvPr id="4" name="Slide Number Placeholder 3"/>
          <p:cNvSpPr>
            <a:spLocks noGrp="1"/>
          </p:cNvSpPr>
          <p:nvPr>
            <p:ph type="sldNum" sz="quarter" idx="10"/>
          </p:nvPr>
        </p:nvSpPr>
        <p:spPr/>
        <p:txBody>
          <a:bodyPr/>
          <a:lstStyle/>
          <a:p>
            <a:pPr defTabSz="465898">
              <a:defRPr/>
            </a:pPr>
            <a:fld id="{DDE13F44-6130-4EA5-A634-4019B1A32953}" type="slidenum">
              <a:rPr lang="en-US">
                <a:solidFill>
                  <a:prstClr val="black"/>
                </a:solidFill>
                <a:latin typeface="Calibri" panose="020F0502020204030204"/>
              </a:rPr>
              <a:pPr defTabSz="465898">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347594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95">
              <a:defRPr/>
            </a:pPr>
            <a:r>
              <a:rPr lang="en-US" dirty="0"/>
              <a:t>Anne</a:t>
            </a:r>
          </a:p>
          <a:p>
            <a:pPr defTabSz="931795">
              <a:defRPr/>
            </a:pPr>
            <a:r>
              <a:rPr lang="en-US" dirty="0"/>
              <a:t>Apprenticeship – 5 components, DOL Office of Apprenticeship </a:t>
            </a:r>
          </a:p>
          <a:p>
            <a:endParaRPr lang="en-US" baseline="0" dirty="0"/>
          </a:p>
        </p:txBody>
      </p:sp>
      <p:sp>
        <p:nvSpPr>
          <p:cNvPr id="4" name="Slide Number Placeholder 3"/>
          <p:cNvSpPr>
            <a:spLocks noGrp="1"/>
          </p:cNvSpPr>
          <p:nvPr>
            <p:ph type="sldNum" sz="quarter" idx="10"/>
          </p:nvPr>
        </p:nvSpPr>
        <p:spPr/>
        <p:txBody>
          <a:bodyPr/>
          <a:lstStyle/>
          <a:p>
            <a:pPr defTabSz="465898">
              <a:defRPr/>
            </a:pPr>
            <a:fld id="{DDE13F44-6130-4EA5-A634-4019B1A32953}" type="slidenum">
              <a:rPr lang="en-US">
                <a:solidFill>
                  <a:prstClr val="black"/>
                </a:solidFill>
                <a:latin typeface="Calibri" panose="020F0502020204030204"/>
              </a:rPr>
              <a:pPr defTabSz="465898">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3550179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6C53CA-0620-4A3A-A436-BB68AD789304}" type="slidenum">
              <a:rPr lang="en-US" smtClean="0"/>
              <a:t>8</a:t>
            </a:fld>
            <a:endParaRPr lang="en-US"/>
          </a:p>
        </p:txBody>
      </p:sp>
    </p:spTree>
    <p:extLst>
      <p:ext uri="{BB962C8B-B14F-4D97-AF65-F5344CB8AC3E}">
        <p14:creationId xmlns:p14="http://schemas.microsoft.com/office/powerpoint/2010/main" val="424948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Anne</a:t>
            </a:r>
          </a:p>
        </p:txBody>
      </p:sp>
      <p:sp>
        <p:nvSpPr>
          <p:cNvPr id="4" name="Slide Number Placeholder 3"/>
          <p:cNvSpPr>
            <a:spLocks noGrp="1"/>
          </p:cNvSpPr>
          <p:nvPr>
            <p:ph type="sldNum" sz="quarter" idx="10"/>
          </p:nvPr>
        </p:nvSpPr>
        <p:spPr/>
        <p:txBody>
          <a:bodyPr/>
          <a:lstStyle/>
          <a:p>
            <a:fld id="{DDE13F44-6130-4EA5-A634-4019B1A32953}" type="slidenum">
              <a:rPr lang="en-US" smtClean="0"/>
              <a:t>9</a:t>
            </a:fld>
            <a:endParaRPr lang="en-US"/>
          </a:p>
        </p:txBody>
      </p:sp>
    </p:spTree>
    <p:extLst>
      <p:ext uri="{BB962C8B-B14F-4D97-AF65-F5344CB8AC3E}">
        <p14:creationId xmlns:p14="http://schemas.microsoft.com/office/powerpoint/2010/main" val="2653780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0E646-50DD-4604-8355-BCE2CC63FB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A3C421-D52C-44AF-9C4E-94216011B8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0E74BD-9B01-4CB2-8273-C2A0BBAB9465}"/>
              </a:ext>
            </a:extLst>
          </p:cNvPr>
          <p:cNvSpPr>
            <a:spLocks noGrp="1"/>
          </p:cNvSpPr>
          <p:nvPr>
            <p:ph type="dt" sz="half" idx="10"/>
          </p:nvPr>
        </p:nvSpPr>
        <p:spPr/>
        <p:txBody>
          <a:bodyPr/>
          <a:lstStyle/>
          <a:p>
            <a:fld id="{850D7B30-AC93-4B26-AE6A-17849132A76C}" type="datetimeFigureOut">
              <a:rPr lang="en-US" smtClean="0"/>
              <a:t>3/23/21</a:t>
            </a:fld>
            <a:endParaRPr lang="en-US"/>
          </a:p>
        </p:txBody>
      </p:sp>
      <p:sp>
        <p:nvSpPr>
          <p:cNvPr id="5" name="Footer Placeholder 4">
            <a:extLst>
              <a:ext uri="{FF2B5EF4-FFF2-40B4-BE49-F238E27FC236}">
                <a16:creationId xmlns:a16="http://schemas.microsoft.com/office/drawing/2014/main" id="{BC1D3215-56A9-4252-8F40-8CFF3F8E40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A42D71-B7A4-477D-8F7F-06904CDD0A33}"/>
              </a:ext>
            </a:extLst>
          </p:cNvPr>
          <p:cNvSpPr>
            <a:spLocks noGrp="1"/>
          </p:cNvSpPr>
          <p:nvPr>
            <p:ph type="sldNum" sz="quarter" idx="12"/>
          </p:nvPr>
        </p:nvSpPr>
        <p:spPr/>
        <p:txBody>
          <a:bodyPr/>
          <a:lstStyle/>
          <a:p>
            <a:fld id="{EEF751AD-E877-4808-8F0E-FC080CE45DAE}" type="slidenum">
              <a:rPr lang="en-US" smtClean="0"/>
              <a:t>‹#›</a:t>
            </a:fld>
            <a:endParaRPr lang="en-US"/>
          </a:p>
        </p:txBody>
      </p:sp>
    </p:spTree>
    <p:extLst>
      <p:ext uri="{BB962C8B-B14F-4D97-AF65-F5344CB8AC3E}">
        <p14:creationId xmlns:p14="http://schemas.microsoft.com/office/powerpoint/2010/main" val="1618475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A1746-CD1F-4A54-BF17-2E353E7EF0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F1268E-F8DB-403F-A80C-E99B9AF043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29341-19CC-43F5-BEA2-B331C0A2FAB9}"/>
              </a:ext>
            </a:extLst>
          </p:cNvPr>
          <p:cNvSpPr>
            <a:spLocks noGrp="1"/>
          </p:cNvSpPr>
          <p:nvPr>
            <p:ph type="dt" sz="half" idx="10"/>
          </p:nvPr>
        </p:nvSpPr>
        <p:spPr/>
        <p:txBody>
          <a:bodyPr/>
          <a:lstStyle/>
          <a:p>
            <a:fld id="{850D7B30-AC93-4B26-AE6A-17849132A76C}" type="datetimeFigureOut">
              <a:rPr lang="en-US" smtClean="0"/>
              <a:t>3/23/21</a:t>
            </a:fld>
            <a:endParaRPr lang="en-US"/>
          </a:p>
        </p:txBody>
      </p:sp>
      <p:sp>
        <p:nvSpPr>
          <p:cNvPr id="5" name="Footer Placeholder 4">
            <a:extLst>
              <a:ext uri="{FF2B5EF4-FFF2-40B4-BE49-F238E27FC236}">
                <a16:creationId xmlns:a16="http://schemas.microsoft.com/office/drawing/2014/main" id="{6E700339-4717-4182-B707-D11DABD0A2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079008-7098-4463-8371-4E3E3398A120}"/>
              </a:ext>
            </a:extLst>
          </p:cNvPr>
          <p:cNvSpPr>
            <a:spLocks noGrp="1"/>
          </p:cNvSpPr>
          <p:nvPr>
            <p:ph type="sldNum" sz="quarter" idx="12"/>
          </p:nvPr>
        </p:nvSpPr>
        <p:spPr/>
        <p:txBody>
          <a:bodyPr/>
          <a:lstStyle/>
          <a:p>
            <a:fld id="{EEF751AD-E877-4808-8F0E-FC080CE45DAE}" type="slidenum">
              <a:rPr lang="en-US" smtClean="0"/>
              <a:t>‹#›</a:t>
            </a:fld>
            <a:endParaRPr lang="en-US"/>
          </a:p>
        </p:txBody>
      </p:sp>
    </p:spTree>
    <p:extLst>
      <p:ext uri="{BB962C8B-B14F-4D97-AF65-F5344CB8AC3E}">
        <p14:creationId xmlns:p14="http://schemas.microsoft.com/office/powerpoint/2010/main" val="3783306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9FB189-3B76-48CF-82D4-07FADCAF42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B5336C-F40E-4D11-BD57-DF49695F27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C06EA9-8ED7-4FF8-93E7-F387672535D6}"/>
              </a:ext>
            </a:extLst>
          </p:cNvPr>
          <p:cNvSpPr>
            <a:spLocks noGrp="1"/>
          </p:cNvSpPr>
          <p:nvPr>
            <p:ph type="dt" sz="half" idx="10"/>
          </p:nvPr>
        </p:nvSpPr>
        <p:spPr/>
        <p:txBody>
          <a:bodyPr/>
          <a:lstStyle/>
          <a:p>
            <a:fld id="{850D7B30-AC93-4B26-AE6A-17849132A76C}" type="datetimeFigureOut">
              <a:rPr lang="en-US" smtClean="0"/>
              <a:t>3/23/21</a:t>
            </a:fld>
            <a:endParaRPr lang="en-US"/>
          </a:p>
        </p:txBody>
      </p:sp>
      <p:sp>
        <p:nvSpPr>
          <p:cNvPr id="5" name="Footer Placeholder 4">
            <a:extLst>
              <a:ext uri="{FF2B5EF4-FFF2-40B4-BE49-F238E27FC236}">
                <a16:creationId xmlns:a16="http://schemas.microsoft.com/office/drawing/2014/main" id="{19CAB95C-82E1-4917-A418-C5474F505A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35519D-699A-43DC-A7D8-9BBF4E922045}"/>
              </a:ext>
            </a:extLst>
          </p:cNvPr>
          <p:cNvSpPr>
            <a:spLocks noGrp="1"/>
          </p:cNvSpPr>
          <p:nvPr>
            <p:ph type="sldNum" sz="quarter" idx="12"/>
          </p:nvPr>
        </p:nvSpPr>
        <p:spPr/>
        <p:txBody>
          <a:bodyPr/>
          <a:lstStyle/>
          <a:p>
            <a:fld id="{EEF751AD-E877-4808-8F0E-FC080CE45DAE}" type="slidenum">
              <a:rPr lang="en-US" smtClean="0"/>
              <a:t>‹#›</a:t>
            </a:fld>
            <a:endParaRPr lang="en-US"/>
          </a:p>
        </p:txBody>
      </p:sp>
    </p:spTree>
    <p:extLst>
      <p:ext uri="{BB962C8B-B14F-4D97-AF65-F5344CB8AC3E}">
        <p14:creationId xmlns:p14="http://schemas.microsoft.com/office/powerpoint/2010/main" val="1652838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F42E43-298C-4745-8B41-A7684A2E29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1C0BF-CE86-914C-ADE0-B01B86A27A5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3806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F42E43-298C-4745-8B41-A7684A2E29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1C0BF-CE86-914C-ADE0-B01B86A27A5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4095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F42E43-298C-4745-8B41-A7684A2E29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1C0BF-CE86-914C-ADE0-B01B86A27A5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2451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F42E43-298C-4745-8B41-A7684A2E29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1C0BF-CE86-914C-ADE0-B01B86A27A5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8870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F42E43-298C-4745-8B41-A7684A2E29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1C0BF-CE86-914C-ADE0-B01B86A27A5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951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F42E43-298C-4745-8B41-A7684A2E29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1C0BF-CE86-914C-ADE0-B01B86A27A5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812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F42E43-298C-4745-8B41-A7684A2E29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1C0BF-CE86-914C-ADE0-B01B86A27A5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269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F42E43-298C-4745-8B41-A7684A2E29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1C0BF-CE86-914C-ADE0-B01B86A27A5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072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C81D5-E1EE-4718-90C1-42F5B195DE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C2D326-0ADD-43D8-9B61-38DA1636E5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125939-8B96-422E-8050-E53B74542040}"/>
              </a:ext>
            </a:extLst>
          </p:cNvPr>
          <p:cNvSpPr>
            <a:spLocks noGrp="1"/>
          </p:cNvSpPr>
          <p:nvPr>
            <p:ph type="dt" sz="half" idx="10"/>
          </p:nvPr>
        </p:nvSpPr>
        <p:spPr/>
        <p:txBody>
          <a:bodyPr/>
          <a:lstStyle/>
          <a:p>
            <a:fld id="{850D7B30-AC93-4B26-AE6A-17849132A76C}" type="datetimeFigureOut">
              <a:rPr lang="en-US" smtClean="0"/>
              <a:t>3/23/21</a:t>
            </a:fld>
            <a:endParaRPr lang="en-US"/>
          </a:p>
        </p:txBody>
      </p:sp>
      <p:sp>
        <p:nvSpPr>
          <p:cNvPr id="5" name="Footer Placeholder 4">
            <a:extLst>
              <a:ext uri="{FF2B5EF4-FFF2-40B4-BE49-F238E27FC236}">
                <a16:creationId xmlns:a16="http://schemas.microsoft.com/office/drawing/2014/main" id="{CCE95F30-A369-457F-859B-46C5C0EAB8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781B37-B900-4024-B6D6-B42BABECB04A}"/>
              </a:ext>
            </a:extLst>
          </p:cNvPr>
          <p:cNvSpPr>
            <a:spLocks noGrp="1"/>
          </p:cNvSpPr>
          <p:nvPr>
            <p:ph type="sldNum" sz="quarter" idx="12"/>
          </p:nvPr>
        </p:nvSpPr>
        <p:spPr/>
        <p:txBody>
          <a:bodyPr/>
          <a:lstStyle/>
          <a:p>
            <a:fld id="{EEF751AD-E877-4808-8F0E-FC080CE45DAE}" type="slidenum">
              <a:rPr lang="en-US" smtClean="0"/>
              <a:t>‹#›</a:t>
            </a:fld>
            <a:endParaRPr lang="en-US"/>
          </a:p>
        </p:txBody>
      </p:sp>
    </p:spTree>
    <p:extLst>
      <p:ext uri="{BB962C8B-B14F-4D97-AF65-F5344CB8AC3E}">
        <p14:creationId xmlns:p14="http://schemas.microsoft.com/office/powerpoint/2010/main" val="3177325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F42E43-298C-4745-8B41-A7684A2E29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1C0BF-CE86-914C-ADE0-B01B86A27A5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7191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F42E43-298C-4745-8B41-A7684A2E29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1C0BF-CE86-914C-ADE0-B01B86A27A5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2106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F42E43-298C-4745-8B41-A7684A2E29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1C0BF-CE86-914C-ADE0-B01B86A27A5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1807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95798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037224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861802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3/23/21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509695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3/23/21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01750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3/23/21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198002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3/23/21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79825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D3FA7-2435-446F-8E1C-6807FAA578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883D66-F0C2-402D-AFD2-52E99148E6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A5B989-7F98-4585-A785-452F32616512}"/>
              </a:ext>
            </a:extLst>
          </p:cNvPr>
          <p:cNvSpPr>
            <a:spLocks noGrp="1"/>
          </p:cNvSpPr>
          <p:nvPr>
            <p:ph type="dt" sz="half" idx="10"/>
          </p:nvPr>
        </p:nvSpPr>
        <p:spPr/>
        <p:txBody>
          <a:bodyPr/>
          <a:lstStyle/>
          <a:p>
            <a:fld id="{850D7B30-AC93-4B26-AE6A-17849132A76C}" type="datetimeFigureOut">
              <a:rPr lang="en-US" smtClean="0"/>
              <a:t>3/23/21</a:t>
            </a:fld>
            <a:endParaRPr lang="en-US"/>
          </a:p>
        </p:txBody>
      </p:sp>
      <p:sp>
        <p:nvSpPr>
          <p:cNvPr id="5" name="Footer Placeholder 4">
            <a:extLst>
              <a:ext uri="{FF2B5EF4-FFF2-40B4-BE49-F238E27FC236}">
                <a16:creationId xmlns:a16="http://schemas.microsoft.com/office/drawing/2014/main" id="{ABB2AC7C-DBB2-4C6D-86EE-61C9B79533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5BF70-E8E6-473F-9300-BDBC6538243A}"/>
              </a:ext>
            </a:extLst>
          </p:cNvPr>
          <p:cNvSpPr>
            <a:spLocks noGrp="1"/>
          </p:cNvSpPr>
          <p:nvPr>
            <p:ph type="sldNum" sz="quarter" idx="12"/>
          </p:nvPr>
        </p:nvSpPr>
        <p:spPr/>
        <p:txBody>
          <a:bodyPr/>
          <a:lstStyle/>
          <a:p>
            <a:fld id="{EEF751AD-E877-4808-8F0E-FC080CE45DAE}" type="slidenum">
              <a:rPr lang="en-US" smtClean="0"/>
              <a:t>‹#›</a:t>
            </a:fld>
            <a:endParaRPr lang="en-US"/>
          </a:p>
        </p:txBody>
      </p:sp>
    </p:spTree>
    <p:extLst>
      <p:ext uri="{BB962C8B-B14F-4D97-AF65-F5344CB8AC3E}">
        <p14:creationId xmlns:p14="http://schemas.microsoft.com/office/powerpoint/2010/main" val="24427858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3/23/21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748726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3/23/21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535523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90828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13590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715D6-1740-4181-B77C-EE92161B57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9FA1A9-4D96-446D-A6BD-7F58FAE373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EBC84A-94B7-4A80-9BD4-41DB05F2B5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6FA352-066F-4D95-9AB2-C847403E1E59}"/>
              </a:ext>
            </a:extLst>
          </p:cNvPr>
          <p:cNvSpPr>
            <a:spLocks noGrp="1"/>
          </p:cNvSpPr>
          <p:nvPr>
            <p:ph type="dt" sz="half" idx="10"/>
          </p:nvPr>
        </p:nvSpPr>
        <p:spPr/>
        <p:txBody>
          <a:bodyPr/>
          <a:lstStyle/>
          <a:p>
            <a:fld id="{850D7B30-AC93-4B26-AE6A-17849132A76C}" type="datetimeFigureOut">
              <a:rPr lang="en-US" smtClean="0"/>
              <a:t>3/23/21</a:t>
            </a:fld>
            <a:endParaRPr lang="en-US"/>
          </a:p>
        </p:txBody>
      </p:sp>
      <p:sp>
        <p:nvSpPr>
          <p:cNvPr id="6" name="Footer Placeholder 5">
            <a:extLst>
              <a:ext uri="{FF2B5EF4-FFF2-40B4-BE49-F238E27FC236}">
                <a16:creationId xmlns:a16="http://schemas.microsoft.com/office/drawing/2014/main" id="{DDA40D1B-095F-4ED0-93D6-DC1387BCEB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041C90-40A2-4856-BB23-7F59D26F5B84}"/>
              </a:ext>
            </a:extLst>
          </p:cNvPr>
          <p:cNvSpPr>
            <a:spLocks noGrp="1"/>
          </p:cNvSpPr>
          <p:nvPr>
            <p:ph type="sldNum" sz="quarter" idx="12"/>
          </p:nvPr>
        </p:nvSpPr>
        <p:spPr/>
        <p:txBody>
          <a:bodyPr/>
          <a:lstStyle/>
          <a:p>
            <a:fld id="{EEF751AD-E877-4808-8F0E-FC080CE45DAE}" type="slidenum">
              <a:rPr lang="en-US" smtClean="0"/>
              <a:t>‹#›</a:t>
            </a:fld>
            <a:endParaRPr lang="en-US"/>
          </a:p>
        </p:txBody>
      </p:sp>
    </p:spTree>
    <p:extLst>
      <p:ext uri="{BB962C8B-B14F-4D97-AF65-F5344CB8AC3E}">
        <p14:creationId xmlns:p14="http://schemas.microsoft.com/office/powerpoint/2010/main" val="158222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9F42-283E-4461-A644-4AC579188D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09B57D-5E0C-4C80-A4FE-3813AD0367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B23C8A-0A72-4612-96FF-71CC84BEAF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27E9BB-9097-4386-AEB9-1C04B7B9C6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732B33-4487-45F5-9393-EE2CB0AC7B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D57995-8CBB-4EDF-9787-7F333F3D91F8}"/>
              </a:ext>
            </a:extLst>
          </p:cNvPr>
          <p:cNvSpPr>
            <a:spLocks noGrp="1"/>
          </p:cNvSpPr>
          <p:nvPr>
            <p:ph type="dt" sz="half" idx="10"/>
          </p:nvPr>
        </p:nvSpPr>
        <p:spPr/>
        <p:txBody>
          <a:bodyPr/>
          <a:lstStyle/>
          <a:p>
            <a:fld id="{850D7B30-AC93-4B26-AE6A-17849132A76C}" type="datetimeFigureOut">
              <a:rPr lang="en-US" smtClean="0"/>
              <a:t>3/23/21</a:t>
            </a:fld>
            <a:endParaRPr lang="en-US"/>
          </a:p>
        </p:txBody>
      </p:sp>
      <p:sp>
        <p:nvSpPr>
          <p:cNvPr id="8" name="Footer Placeholder 7">
            <a:extLst>
              <a:ext uri="{FF2B5EF4-FFF2-40B4-BE49-F238E27FC236}">
                <a16:creationId xmlns:a16="http://schemas.microsoft.com/office/drawing/2014/main" id="{B2E35B47-39F9-4320-A35B-D0BACC04DF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EFD75C-EB1B-49AF-80FC-E1887831B911}"/>
              </a:ext>
            </a:extLst>
          </p:cNvPr>
          <p:cNvSpPr>
            <a:spLocks noGrp="1"/>
          </p:cNvSpPr>
          <p:nvPr>
            <p:ph type="sldNum" sz="quarter" idx="12"/>
          </p:nvPr>
        </p:nvSpPr>
        <p:spPr/>
        <p:txBody>
          <a:bodyPr/>
          <a:lstStyle/>
          <a:p>
            <a:fld id="{EEF751AD-E877-4808-8F0E-FC080CE45DAE}" type="slidenum">
              <a:rPr lang="en-US" smtClean="0"/>
              <a:t>‹#›</a:t>
            </a:fld>
            <a:endParaRPr lang="en-US"/>
          </a:p>
        </p:txBody>
      </p:sp>
    </p:spTree>
    <p:extLst>
      <p:ext uri="{BB962C8B-B14F-4D97-AF65-F5344CB8AC3E}">
        <p14:creationId xmlns:p14="http://schemas.microsoft.com/office/powerpoint/2010/main" val="1455137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99190-26C6-41B0-8BCB-EC9E12FF24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8FC49D-FE8F-4832-A226-7332902CA275}"/>
              </a:ext>
            </a:extLst>
          </p:cNvPr>
          <p:cNvSpPr>
            <a:spLocks noGrp="1"/>
          </p:cNvSpPr>
          <p:nvPr>
            <p:ph type="dt" sz="half" idx="10"/>
          </p:nvPr>
        </p:nvSpPr>
        <p:spPr/>
        <p:txBody>
          <a:bodyPr/>
          <a:lstStyle/>
          <a:p>
            <a:fld id="{850D7B30-AC93-4B26-AE6A-17849132A76C}" type="datetimeFigureOut">
              <a:rPr lang="en-US" smtClean="0"/>
              <a:t>3/23/21</a:t>
            </a:fld>
            <a:endParaRPr lang="en-US"/>
          </a:p>
        </p:txBody>
      </p:sp>
      <p:sp>
        <p:nvSpPr>
          <p:cNvPr id="4" name="Footer Placeholder 3">
            <a:extLst>
              <a:ext uri="{FF2B5EF4-FFF2-40B4-BE49-F238E27FC236}">
                <a16:creationId xmlns:a16="http://schemas.microsoft.com/office/drawing/2014/main" id="{A9C611C8-7EF2-45BB-8738-DD98C665B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5C7E72-9CE6-4FA3-9BB1-DE7607109808}"/>
              </a:ext>
            </a:extLst>
          </p:cNvPr>
          <p:cNvSpPr>
            <a:spLocks noGrp="1"/>
          </p:cNvSpPr>
          <p:nvPr>
            <p:ph type="sldNum" sz="quarter" idx="12"/>
          </p:nvPr>
        </p:nvSpPr>
        <p:spPr/>
        <p:txBody>
          <a:bodyPr/>
          <a:lstStyle/>
          <a:p>
            <a:fld id="{EEF751AD-E877-4808-8F0E-FC080CE45DAE}" type="slidenum">
              <a:rPr lang="en-US" smtClean="0"/>
              <a:t>‹#›</a:t>
            </a:fld>
            <a:endParaRPr lang="en-US"/>
          </a:p>
        </p:txBody>
      </p:sp>
    </p:spTree>
    <p:extLst>
      <p:ext uri="{BB962C8B-B14F-4D97-AF65-F5344CB8AC3E}">
        <p14:creationId xmlns:p14="http://schemas.microsoft.com/office/powerpoint/2010/main" val="1383822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9ADA5B-1220-4CFE-809D-1B836197EB08}"/>
              </a:ext>
            </a:extLst>
          </p:cNvPr>
          <p:cNvSpPr>
            <a:spLocks noGrp="1"/>
          </p:cNvSpPr>
          <p:nvPr>
            <p:ph type="dt" sz="half" idx="10"/>
          </p:nvPr>
        </p:nvSpPr>
        <p:spPr/>
        <p:txBody>
          <a:bodyPr/>
          <a:lstStyle/>
          <a:p>
            <a:fld id="{850D7B30-AC93-4B26-AE6A-17849132A76C}" type="datetimeFigureOut">
              <a:rPr lang="en-US" smtClean="0"/>
              <a:t>3/23/21</a:t>
            </a:fld>
            <a:endParaRPr lang="en-US"/>
          </a:p>
        </p:txBody>
      </p:sp>
      <p:sp>
        <p:nvSpPr>
          <p:cNvPr id="3" name="Footer Placeholder 2">
            <a:extLst>
              <a:ext uri="{FF2B5EF4-FFF2-40B4-BE49-F238E27FC236}">
                <a16:creationId xmlns:a16="http://schemas.microsoft.com/office/drawing/2014/main" id="{3F4946F8-BA22-4C3E-A072-F23E54F0AB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AA5B67-F586-4586-904A-E2E39C38FB8D}"/>
              </a:ext>
            </a:extLst>
          </p:cNvPr>
          <p:cNvSpPr>
            <a:spLocks noGrp="1"/>
          </p:cNvSpPr>
          <p:nvPr>
            <p:ph type="sldNum" sz="quarter" idx="12"/>
          </p:nvPr>
        </p:nvSpPr>
        <p:spPr/>
        <p:txBody>
          <a:bodyPr/>
          <a:lstStyle/>
          <a:p>
            <a:fld id="{EEF751AD-E877-4808-8F0E-FC080CE45DAE}" type="slidenum">
              <a:rPr lang="en-US" smtClean="0"/>
              <a:t>‹#›</a:t>
            </a:fld>
            <a:endParaRPr lang="en-US"/>
          </a:p>
        </p:txBody>
      </p:sp>
    </p:spTree>
    <p:extLst>
      <p:ext uri="{BB962C8B-B14F-4D97-AF65-F5344CB8AC3E}">
        <p14:creationId xmlns:p14="http://schemas.microsoft.com/office/powerpoint/2010/main" val="3880822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9AFBC-582C-48CE-B45A-B7AA03440A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5B2EC2-9687-4F5F-9CD7-BFC7C1FA86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83E524-EABF-4085-BAB2-700FC6CA8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D5DA01-28BC-41FE-B423-2D1A3C9F71D8}"/>
              </a:ext>
            </a:extLst>
          </p:cNvPr>
          <p:cNvSpPr>
            <a:spLocks noGrp="1"/>
          </p:cNvSpPr>
          <p:nvPr>
            <p:ph type="dt" sz="half" idx="10"/>
          </p:nvPr>
        </p:nvSpPr>
        <p:spPr/>
        <p:txBody>
          <a:bodyPr/>
          <a:lstStyle/>
          <a:p>
            <a:fld id="{850D7B30-AC93-4B26-AE6A-17849132A76C}" type="datetimeFigureOut">
              <a:rPr lang="en-US" smtClean="0"/>
              <a:t>3/23/21</a:t>
            </a:fld>
            <a:endParaRPr lang="en-US"/>
          </a:p>
        </p:txBody>
      </p:sp>
      <p:sp>
        <p:nvSpPr>
          <p:cNvPr id="6" name="Footer Placeholder 5">
            <a:extLst>
              <a:ext uri="{FF2B5EF4-FFF2-40B4-BE49-F238E27FC236}">
                <a16:creationId xmlns:a16="http://schemas.microsoft.com/office/drawing/2014/main" id="{7F35638D-E673-4B74-B367-A1061E757C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EE17D6-BC17-4171-9343-F4A0AC7A1434}"/>
              </a:ext>
            </a:extLst>
          </p:cNvPr>
          <p:cNvSpPr>
            <a:spLocks noGrp="1"/>
          </p:cNvSpPr>
          <p:nvPr>
            <p:ph type="sldNum" sz="quarter" idx="12"/>
          </p:nvPr>
        </p:nvSpPr>
        <p:spPr/>
        <p:txBody>
          <a:bodyPr/>
          <a:lstStyle/>
          <a:p>
            <a:fld id="{EEF751AD-E877-4808-8F0E-FC080CE45DAE}" type="slidenum">
              <a:rPr lang="en-US" smtClean="0"/>
              <a:t>‹#›</a:t>
            </a:fld>
            <a:endParaRPr lang="en-US"/>
          </a:p>
        </p:txBody>
      </p:sp>
    </p:spTree>
    <p:extLst>
      <p:ext uri="{BB962C8B-B14F-4D97-AF65-F5344CB8AC3E}">
        <p14:creationId xmlns:p14="http://schemas.microsoft.com/office/powerpoint/2010/main" val="151682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8BC70-696C-422D-8F83-78836DE17E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C9D09E-8D23-427F-885D-DA5CF59AF4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11656A-9824-4730-AE02-F17A5A2EF7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14CD1C-8818-43CC-BFE2-F19023F7CEA4}"/>
              </a:ext>
            </a:extLst>
          </p:cNvPr>
          <p:cNvSpPr>
            <a:spLocks noGrp="1"/>
          </p:cNvSpPr>
          <p:nvPr>
            <p:ph type="dt" sz="half" idx="10"/>
          </p:nvPr>
        </p:nvSpPr>
        <p:spPr/>
        <p:txBody>
          <a:bodyPr/>
          <a:lstStyle/>
          <a:p>
            <a:fld id="{850D7B30-AC93-4B26-AE6A-17849132A76C}" type="datetimeFigureOut">
              <a:rPr lang="en-US" smtClean="0"/>
              <a:t>3/23/21</a:t>
            </a:fld>
            <a:endParaRPr lang="en-US"/>
          </a:p>
        </p:txBody>
      </p:sp>
      <p:sp>
        <p:nvSpPr>
          <p:cNvPr id="6" name="Footer Placeholder 5">
            <a:extLst>
              <a:ext uri="{FF2B5EF4-FFF2-40B4-BE49-F238E27FC236}">
                <a16:creationId xmlns:a16="http://schemas.microsoft.com/office/drawing/2014/main" id="{244EF384-DEBA-43C3-BAED-1C51DEF353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99678A-C302-4448-8FBA-ABDFD58EAFD9}"/>
              </a:ext>
            </a:extLst>
          </p:cNvPr>
          <p:cNvSpPr>
            <a:spLocks noGrp="1"/>
          </p:cNvSpPr>
          <p:nvPr>
            <p:ph type="sldNum" sz="quarter" idx="12"/>
          </p:nvPr>
        </p:nvSpPr>
        <p:spPr/>
        <p:txBody>
          <a:bodyPr/>
          <a:lstStyle/>
          <a:p>
            <a:fld id="{EEF751AD-E877-4808-8F0E-FC080CE45DAE}" type="slidenum">
              <a:rPr lang="en-US" smtClean="0"/>
              <a:t>‹#›</a:t>
            </a:fld>
            <a:endParaRPr lang="en-US"/>
          </a:p>
        </p:txBody>
      </p:sp>
    </p:spTree>
    <p:extLst>
      <p:ext uri="{BB962C8B-B14F-4D97-AF65-F5344CB8AC3E}">
        <p14:creationId xmlns:p14="http://schemas.microsoft.com/office/powerpoint/2010/main" val="2010658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C6EB76-13D8-47A0-A02E-46D2242D65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7D8590-DE0D-4C5F-BBB7-D08744A525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F4763A-0A7C-4612-8ACC-750250595E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D7B30-AC93-4B26-AE6A-17849132A76C}" type="datetimeFigureOut">
              <a:rPr lang="en-US" smtClean="0"/>
              <a:t>3/23/21</a:t>
            </a:fld>
            <a:endParaRPr lang="en-US"/>
          </a:p>
        </p:txBody>
      </p:sp>
      <p:sp>
        <p:nvSpPr>
          <p:cNvPr id="5" name="Footer Placeholder 4">
            <a:extLst>
              <a:ext uri="{FF2B5EF4-FFF2-40B4-BE49-F238E27FC236}">
                <a16:creationId xmlns:a16="http://schemas.microsoft.com/office/drawing/2014/main" id="{F4FE0A2F-B8C5-46E0-B8FF-EB6D51C88D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457C81-F803-431D-9EA7-6FD7DF326D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751AD-E877-4808-8F0E-FC080CE45DAE}" type="slidenum">
              <a:rPr lang="en-US" smtClean="0"/>
              <a:t>‹#›</a:t>
            </a:fld>
            <a:endParaRPr lang="en-US"/>
          </a:p>
        </p:txBody>
      </p:sp>
    </p:spTree>
    <p:extLst>
      <p:ext uri="{BB962C8B-B14F-4D97-AF65-F5344CB8AC3E}">
        <p14:creationId xmlns:p14="http://schemas.microsoft.com/office/powerpoint/2010/main" val="767863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F42E43-298C-4745-8B41-A7684A2E29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DD1C0BF-CE86-914C-ADE0-B01B86A27A5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24619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6B75A-687E-405C-8A0B-8D00578BA2C3}" type="datetimeFigureOut">
              <a:rPr lang="en-US" smtClean="0"/>
              <a:pPr/>
              <a:t>3/23/21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492489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4.xml"/><Relationship Id="rId1" Type="http://schemas.openxmlformats.org/officeDocument/2006/relationships/tags" Target="../tags/tag1.xml"/><Relationship Id="rId5" Type="http://schemas.openxmlformats.org/officeDocument/2006/relationships/image" Target="../media/image4.jp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tags" Target="../tags/tag2.xml"/><Relationship Id="rId5" Type="http://schemas.openxmlformats.org/officeDocument/2006/relationships/image" Target="../media/image4.jp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xml"/><Relationship Id="rId1" Type="http://schemas.openxmlformats.org/officeDocument/2006/relationships/tags" Target="../tags/tag3.xml"/><Relationship Id="rId5" Type="http://schemas.openxmlformats.org/officeDocument/2006/relationships/image" Target="../media/image4.jp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746628" y="480447"/>
            <a:ext cx="4645250" cy="4192626"/>
          </a:xfrm>
        </p:spPr>
        <p:txBody>
          <a:bodyPr anchor="b">
            <a:normAutofit/>
          </a:bodyPr>
          <a:lstStyle/>
          <a:p>
            <a:pPr algn="l"/>
            <a:r>
              <a:rPr lang="en-US" sz="2000" dirty="0">
                <a:solidFill>
                  <a:schemeClr val="bg1"/>
                </a:solidFill>
              </a:rPr>
              <a:t> </a:t>
            </a:r>
            <a:br>
              <a:rPr lang="en-US" sz="2000" dirty="0">
                <a:solidFill>
                  <a:schemeClr val="bg1"/>
                </a:solidFill>
              </a:rPr>
            </a:br>
            <a:br>
              <a:rPr lang="en-US" sz="2000" dirty="0">
                <a:solidFill>
                  <a:schemeClr val="bg1"/>
                </a:solidFill>
              </a:rPr>
            </a:br>
            <a:br>
              <a:rPr lang="en-US" sz="4000" b="1" i="1" dirty="0">
                <a:solidFill>
                  <a:srgbClr val="0070C0"/>
                </a:solidFill>
              </a:rPr>
            </a:br>
            <a:endParaRPr lang="en-US" sz="4000" b="1" i="1" dirty="0">
              <a:solidFill>
                <a:srgbClr val="0070C0"/>
              </a:solidFill>
            </a:endParaRPr>
          </a:p>
        </p:txBody>
      </p:sp>
      <p:sp>
        <p:nvSpPr>
          <p:cNvPr id="3" name="Subtitle 2"/>
          <p:cNvSpPr>
            <a:spLocks noGrp="1"/>
          </p:cNvSpPr>
          <p:nvPr>
            <p:ph type="subTitle" idx="1"/>
          </p:nvPr>
        </p:nvSpPr>
        <p:spPr>
          <a:xfrm>
            <a:off x="5514976" y="3962400"/>
            <a:ext cx="5876902" cy="2213675"/>
          </a:xfrm>
        </p:spPr>
        <p:txBody>
          <a:bodyPr anchor="t">
            <a:normAutofit fontScale="55000" lnSpcReduction="20000"/>
          </a:bodyPr>
          <a:lstStyle/>
          <a:p>
            <a:pPr algn="l"/>
            <a:br>
              <a:rPr lang="en-US" sz="800" dirty="0">
                <a:solidFill>
                  <a:schemeClr val="bg1"/>
                </a:solidFill>
              </a:rPr>
            </a:br>
            <a:endParaRPr lang="en-US" sz="800" dirty="0">
              <a:solidFill>
                <a:schemeClr val="bg1"/>
              </a:solidFill>
            </a:endParaRPr>
          </a:p>
          <a:p>
            <a:pPr algn="l"/>
            <a:endParaRPr lang="en-US" sz="800" dirty="0">
              <a:solidFill>
                <a:schemeClr val="bg1"/>
              </a:solidFill>
            </a:endParaRPr>
          </a:p>
          <a:p>
            <a:r>
              <a:rPr lang="en-US" sz="5900" i="1" dirty="0">
                <a:solidFill>
                  <a:srgbClr val="00B050"/>
                </a:solidFill>
              </a:rPr>
              <a:t>Commission to Study Offshore Wind  &amp; Port Development</a:t>
            </a:r>
          </a:p>
          <a:p>
            <a:r>
              <a:rPr lang="en-US" sz="5900" i="1" dirty="0">
                <a:solidFill>
                  <a:srgbClr val="00B050"/>
                </a:solidFill>
              </a:rPr>
              <a:t>March 23,2021</a:t>
            </a:r>
          </a:p>
        </p:txBody>
      </p:sp>
      <p:sp>
        <p:nvSpPr>
          <p:cNvPr id="12"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2" descr="CCSNH_bus card_f2"/>
          <p:cNvPicPr>
            <a:picLocks noChangeAspect="1" noChangeArrowheads="1"/>
          </p:cNvPicPr>
          <p:nvPr/>
        </p:nvPicPr>
        <p:blipFill>
          <a:blip r:embed="rId3">
            <a:extLst>
              <a:ext uri="{28A0092B-C50C-407E-A947-70E740481C1C}">
                <a14:useLocalDpi xmlns:a14="http://schemas.microsoft.com/office/drawing/2010/main" val="0"/>
              </a:ext>
            </a:extLst>
          </a:blip>
          <a:srcRect l="4706" t="909" r="64706" b="86363"/>
          <a:stretch>
            <a:fillRect/>
          </a:stretch>
        </p:blipFill>
        <p:spPr bwMode="auto">
          <a:xfrm>
            <a:off x="419382" y="1654719"/>
            <a:ext cx="4047843" cy="21803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0551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6DB5EF7-44A0-4C09-9C37-2B2FB5C04CC6}"/>
              </a:ext>
            </a:extLst>
          </p:cNvPr>
          <p:cNvSpPr txBox="1"/>
          <p:nvPr/>
        </p:nvSpPr>
        <p:spPr>
          <a:xfrm>
            <a:off x="71848" y="191691"/>
            <a:ext cx="5805077" cy="4154984"/>
          </a:xfrm>
          <a:prstGeom prst="rect">
            <a:avLst/>
          </a:prstGeom>
          <a:noFill/>
        </p:spPr>
        <p:txBody>
          <a:bodyPr wrap="square">
            <a:spAutoFit/>
          </a:bodyPr>
          <a:lstStyle/>
          <a:p>
            <a:pPr algn="l"/>
            <a:r>
              <a:rPr lang="en-US" sz="2400" b="1" i="0" u="sng" strike="noStrike" dirty="0">
                <a:solidFill>
                  <a:srgbClr val="27338D"/>
                </a:solidFill>
                <a:effectLst/>
                <a:latin typeface="&amp;quot"/>
              </a:rPr>
              <a:t>Mission</a:t>
            </a:r>
          </a:p>
          <a:p>
            <a:pPr algn="l"/>
            <a:r>
              <a:rPr lang="en-US" sz="2300" b="0" i="0" u="none" strike="noStrike" dirty="0">
                <a:solidFill>
                  <a:srgbClr val="0070C0"/>
                </a:solidFill>
                <a:effectLst/>
                <a:latin typeface="&amp;quot"/>
              </a:rPr>
              <a:t>Our purpose is to provide residents with affordable, accessible education and </a:t>
            </a:r>
            <a:r>
              <a:rPr lang="en-US" sz="2300" b="1" i="1" u="sng" strike="noStrike" dirty="0">
                <a:solidFill>
                  <a:srgbClr val="0070C0"/>
                </a:solidFill>
                <a:effectLst/>
                <a:latin typeface="&amp;quot"/>
              </a:rPr>
              <a:t>training </a:t>
            </a:r>
            <a:r>
              <a:rPr lang="en-US" sz="2300" b="0" i="0" u="none" strike="noStrike" dirty="0">
                <a:solidFill>
                  <a:srgbClr val="0070C0"/>
                </a:solidFill>
                <a:effectLst/>
                <a:latin typeface="&amp;quot"/>
              </a:rPr>
              <a:t>that aligns with the needs of New Hampshire’s businesses and communities, delivered through an innovative, efficient and collaborative system of colleges. CCSNH is dedicated to the educational, professional and personal success of its students; a </a:t>
            </a:r>
            <a:r>
              <a:rPr lang="en-US" sz="2300" b="1" i="1" u="sng" strike="noStrike" dirty="0">
                <a:solidFill>
                  <a:srgbClr val="0070C0"/>
                </a:solidFill>
                <a:effectLst/>
                <a:latin typeface="&amp;quot"/>
              </a:rPr>
              <a:t>skilled workforce </a:t>
            </a:r>
            <a:r>
              <a:rPr lang="en-US" sz="2300" b="0" i="0" u="none" strike="noStrike" dirty="0">
                <a:solidFill>
                  <a:srgbClr val="0070C0"/>
                </a:solidFill>
                <a:effectLst/>
                <a:latin typeface="&amp;quot"/>
              </a:rPr>
              <a:t>for our state’s businesses; and a strong New Hampshire economy.</a:t>
            </a:r>
            <a:r>
              <a:rPr lang="en-US" sz="2300" b="0" i="0" u="none" strike="noStrike" dirty="0">
                <a:solidFill>
                  <a:srgbClr val="808080"/>
                </a:solidFill>
                <a:effectLst/>
                <a:latin typeface="&amp;quot"/>
              </a:rPr>
              <a:t> </a:t>
            </a:r>
          </a:p>
        </p:txBody>
      </p:sp>
      <p:sp>
        <p:nvSpPr>
          <p:cNvPr id="13" name="TextBox 12">
            <a:extLst>
              <a:ext uri="{FF2B5EF4-FFF2-40B4-BE49-F238E27FC236}">
                <a16:creationId xmlns:a16="http://schemas.microsoft.com/office/drawing/2014/main" id="{5C5D788F-5707-4CB1-9896-1907722275F2}"/>
              </a:ext>
            </a:extLst>
          </p:cNvPr>
          <p:cNvSpPr txBox="1"/>
          <p:nvPr/>
        </p:nvSpPr>
        <p:spPr>
          <a:xfrm>
            <a:off x="5619750" y="4396085"/>
            <a:ext cx="6438900" cy="2308324"/>
          </a:xfrm>
          <a:prstGeom prst="rect">
            <a:avLst/>
          </a:prstGeom>
          <a:noFill/>
        </p:spPr>
        <p:txBody>
          <a:bodyPr wrap="square">
            <a:spAutoFit/>
          </a:bodyPr>
          <a:lstStyle/>
          <a:p>
            <a:pPr algn="l"/>
            <a:r>
              <a:rPr lang="en-US" sz="2400" b="1" i="0" u="sng" strike="noStrike" dirty="0">
                <a:solidFill>
                  <a:srgbClr val="27338D"/>
                </a:solidFill>
                <a:effectLst/>
                <a:latin typeface="&amp;quot"/>
              </a:rPr>
              <a:t>Vision</a:t>
            </a:r>
          </a:p>
          <a:p>
            <a:pPr algn="l"/>
            <a:r>
              <a:rPr lang="en-US" sz="2300" b="0" i="0" u="none" strike="noStrike" dirty="0">
                <a:effectLst/>
                <a:latin typeface="&amp;quot"/>
              </a:rPr>
              <a:t>To maintain New Hampshire’s positive economic indicators, including low unemployment and high per capita income, NH will need 65 percent of adults with education beyond high school. CCSNH is committed to achieving this vision by 2025</a:t>
            </a:r>
            <a:r>
              <a:rPr lang="en-US" sz="2400" b="0" i="0" u="none" strike="noStrike" dirty="0">
                <a:solidFill>
                  <a:srgbClr val="808080"/>
                </a:solidFill>
                <a:effectLst/>
                <a:latin typeface="&amp;quot"/>
              </a:rPr>
              <a:t>.</a:t>
            </a:r>
          </a:p>
        </p:txBody>
      </p:sp>
    </p:spTree>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B3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194" name="Title 1">
            <a:extLst>
              <a:ext uri="{FF2B5EF4-FFF2-40B4-BE49-F238E27FC236}">
                <a16:creationId xmlns:a16="http://schemas.microsoft.com/office/drawing/2014/main" id="{2AD77FF0-263E-46F7-A7AF-D20F1A3F283C}"/>
              </a:ext>
            </a:extLst>
          </p:cNvPr>
          <p:cNvSpPr>
            <a:spLocks noGrp="1" noChangeArrowheads="1"/>
          </p:cNvSpPr>
          <p:nvPr>
            <p:ph type="title"/>
          </p:nvPr>
        </p:nvSpPr>
        <p:spPr>
          <a:xfrm>
            <a:off x="871220" y="860028"/>
            <a:ext cx="6006192" cy="1324907"/>
          </a:xfrm>
        </p:spPr>
        <p:txBody>
          <a:bodyPr>
            <a:normAutofit/>
          </a:bodyPr>
          <a:lstStyle/>
          <a:p>
            <a:r>
              <a:rPr lang="en-US" altLang="en-US" b="1" i="1" dirty="0">
                <a:solidFill>
                  <a:srgbClr val="4B3550"/>
                </a:solidFill>
              </a:rPr>
              <a:t>CCSNH</a:t>
            </a:r>
            <a:r>
              <a:rPr lang="en-US" altLang="en-US" dirty="0">
                <a:solidFill>
                  <a:srgbClr val="4B3550"/>
                </a:solidFill>
              </a:rPr>
              <a:t> </a:t>
            </a:r>
            <a:r>
              <a:rPr lang="en-US" altLang="en-US" b="1" i="1" dirty="0">
                <a:solidFill>
                  <a:srgbClr val="4B3550"/>
                </a:solidFill>
              </a:rPr>
              <a:t>supports a resilient and evolving economy</a:t>
            </a:r>
          </a:p>
        </p:txBody>
      </p:sp>
      <p:sp>
        <p:nvSpPr>
          <p:cNvPr id="8195" name="Content Placeholder 2">
            <a:extLst>
              <a:ext uri="{FF2B5EF4-FFF2-40B4-BE49-F238E27FC236}">
                <a16:creationId xmlns:a16="http://schemas.microsoft.com/office/drawing/2014/main" id="{59353F2E-0748-44CA-9D32-03083372FB05}"/>
              </a:ext>
            </a:extLst>
          </p:cNvPr>
          <p:cNvSpPr>
            <a:spLocks noGrp="1" noChangeArrowheads="1"/>
          </p:cNvSpPr>
          <p:nvPr>
            <p:ph idx="1"/>
          </p:nvPr>
        </p:nvSpPr>
        <p:spPr>
          <a:xfrm>
            <a:off x="871220" y="2248823"/>
            <a:ext cx="6006192" cy="3928139"/>
          </a:xfrm>
        </p:spPr>
        <p:txBody>
          <a:bodyPr>
            <a:normAutofit/>
          </a:bodyPr>
          <a:lstStyle/>
          <a:p>
            <a:pPr>
              <a:spcAft>
                <a:spcPts val="600"/>
              </a:spcAft>
            </a:pPr>
            <a:r>
              <a:rPr lang="en-US" altLang="en-US" sz="1500" dirty="0">
                <a:solidFill>
                  <a:srgbClr val="4B3550"/>
                </a:solidFill>
              </a:rPr>
              <a:t>Campuses in every region of NH – local partnerships to assess/meet regional needs serve local populations</a:t>
            </a:r>
          </a:p>
          <a:p>
            <a:pPr>
              <a:spcAft>
                <a:spcPts val="600"/>
              </a:spcAft>
            </a:pPr>
            <a:r>
              <a:rPr lang="en-US" altLang="en-US" sz="1500" i="1" dirty="0">
                <a:solidFill>
                  <a:srgbClr val="4B3550"/>
                </a:solidFill>
              </a:rPr>
              <a:t>Student success.  </a:t>
            </a:r>
            <a:r>
              <a:rPr lang="en-US" altLang="en-US" sz="1500" b="1" i="1" dirty="0">
                <a:solidFill>
                  <a:srgbClr val="4B3550"/>
                </a:solidFill>
              </a:rPr>
              <a:t>95% of our students are NH residents </a:t>
            </a:r>
            <a:r>
              <a:rPr lang="en-US" altLang="en-US" sz="1500" i="1" dirty="0">
                <a:solidFill>
                  <a:srgbClr val="4B3550"/>
                </a:solidFill>
              </a:rPr>
              <a:t>– on educational &amp; career pathways that include:</a:t>
            </a:r>
          </a:p>
          <a:p>
            <a:pPr lvl="1">
              <a:spcAft>
                <a:spcPts val="300"/>
              </a:spcAft>
            </a:pPr>
            <a:r>
              <a:rPr lang="en-US" altLang="en-US" sz="1500" dirty="0">
                <a:solidFill>
                  <a:srgbClr val="4B3550"/>
                </a:solidFill>
              </a:rPr>
              <a:t>Associate degrees &amp; certificates</a:t>
            </a:r>
          </a:p>
          <a:p>
            <a:pPr lvl="1">
              <a:spcAft>
                <a:spcPts val="300"/>
              </a:spcAft>
            </a:pPr>
            <a:r>
              <a:rPr lang="en-US" altLang="en-US" sz="1500" dirty="0">
                <a:solidFill>
                  <a:srgbClr val="4B3550"/>
                </a:solidFill>
              </a:rPr>
              <a:t>Workforce training in partnership with employers, apprenticeships &amp; bootcamps</a:t>
            </a:r>
          </a:p>
          <a:p>
            <a:pPr lvl="1">
              <a:spcAft>
                <a:spcPts val="300"/>
              </a:spcAft>
            </a:pPr>
            <a:r>
              <a:rPr lang="en-US" altLang="en-US" sz="1500" dirty="0">
                <a:solidFill>
                  <a:srgbClr val="4B3550"/>
                </a:solidFill>
              </a:rPr>
              <a:t>Strong connections to high schools/CTE including low-cost dual-credit (Running Start/Early College)</a:t>
            </a:r>
          </a:p>
          <a:p>
            <a:pPr lvl="1">
              <a:spcAft>
                <a:spcPts val="300"/>
              </a:spcAft>
            </a:pPr>
            <a:r>
              <a:rPr lang="en-US" altLang="en-US" sz="1500" dirty="0">
                <a:solidFill>
                  <a:srgbClr val="4B3550"/>
                </a:solidFill>
              </a:rPr>
              <a:t>Programs designed for transfer to USNH (and others)</a:t>
            </a:r>
          </a:p>
          <a:p>
            <a:pPr>
              <a:spcAft>
                <a:spcPts val="600"/>
              </a:spcAft>
            </a:pPr>
            <a:r>
              <a:rPr lang="en-US" altLang="en-US" sz="1500" dirty="0">
                <a:solidFill>
                  <a:srgbClr val="4B3550"/>
                </a:solidFill>
              </a:rPr>
              <a:t>Mission requires agility to meet needs as they emerge</a:t>
            </a:r>
          </a:p>
          <a:p>
            <a:pPr>
              <a:spcAft>
                <a:spcPts val="600"/>
              </a:spcAft>
            </a:pPr>
            <a:r>
              <a:rPr lang="en-US" altLang="en-US" sz="1500" b="1" i="1" dirty="0">
                <a:solidFill>
                  <a:srgbClr val="4B3550"/>
                </a:solidFill>
              </a:rPr>
              <a:t>Programming and delivery strategies designed to meet NH’s needs</a:t>
            </a:r>
          </a:p>
          <a:p>
            <a:endParaRPr lang="en-US" altLang="en-US" sz="1500" dirty="0">
              <a:solidFill>
                <a:srgbClr val="4B3550"/>
              </a:solidFill>
            </a:endParaRPr>
          </a:p>
        </p:txBody>
      </p:sp>
      <p:sp>
        <p:nvSpPr>
          <p:cNvPr id="79" name="Rectangle 78">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rgbClr val="4B3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8" name="Picture 4" descr="A close up of a sign&#10;&#10;Description automatically generated">
            <a:extLst>
              <a:ext uri="{FF2B5EF4-FFF2-40B4-BE49-F238E27FC236}">
                <a16:creationId xmlns:a16="http://schemas.microsoft.com/office/drawing/2014/main" id="{8D14A665-EE03-4704-AE3A-ACD7FC55B3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84" r="1529" b="1"/>
          <a:stretch/>
        </p:blipFill>
        <p:spPr bwMode="auto">
          <a:xfrm>
            <a:off x="7523826" y="862763"/>
            <a:ext cx="3788081" cy="51511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Slide Number Placeholder 4">
            <a:extLst>
              <a:ext uri="{FF2B5EF4-FFF2-40B4-BE49-F238E27FC236}">
                <a16:creationId xmlns:a16="http://schemas.microsoft.com/office/drawing/2014/main" id="{ED9DADB6-DC89-44AA-9834-BF1BF58D6191}"/>
              </a:ext>
            </a:extLst>
          </p:cNvPr>
          <p:cNvSpPr>
            <a:spLocks noGrp="1"/>
          </p:cNvSpPr>
          <p:nvPr>
            <p:ph type="sldNum" sz="quarter" idx="11"/>
          </p:nvPr>
        </p:nvSpPr>
        <p:spPr bwMode="auto">
          <a:xfrm>
            <a:off x="8610600" y="62408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a:lnSpc>
                <a:spcPct val="90000"/>
              </a:lnSpc>
              <a:spcBef>
                <a:spcPct val="0"/>
              </a:spcBef>
              <a:spcAft>
                <a:spcPts val="600"/>
              </a:spcAft>
              <a:buFontTx/>
              <a:buNone/>
            </a:pPr>
            <a:fld id="{BC353F2A-6FF8-4F34-A03F-6EAE0F91B784}" type="slidenum">
              <a:rPr lang="en-US" altLang="en-US" sz="1900">
                <a:solidFill>
                  <a:srgbClr val="4B3550"/>
                </a:solidFill>
              </a:rPr>
              <a:pPr>
                <a:lnSpc>
                  <a:spcPct val="90000"/>
                </a:lnSpc>
                <a:spcBef>
                  <a:spcPct val="0"/>
                </a:spcBef>
                <a:spcAft>
                  <a:spcPts val="600"/>
                </a:spcAft>
                <a:buFontTx/>
                <a:buNone/>
              </a:pPr>
              <a:t>3</a:t>
            </a:fld>
            <a:endParaRPr lang="en-US" altLang="en-US" sz="1900" dirty="0">
              <a:solidFill>
                <a:srgbClr val="4B355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6DB5EF7-44A0-4C09-9C37-2B2FB5C04CC6}"/>
              </a:ext>
            </a:extLst>
          </p:cNvPr>
          <p:cNvSpPr txBox="1"/>
          <p:nvPr/>
        </p:nvSpPr>
        <p:spPr>
          <a:xfrm>
            <a:off x="109538" y="71824"/>
            <a:ext cx="5805077" cy="4555093"/>
          </a:xfrm>
          <a:prstGeom prst="rect">
            <a:avLst/>
          </a:prstGeom>
          <a:noFill/>
        </p:spPr>
        <p:txBody>
          <a:bodyPr wrap="square">
            <a:spAutoFit/>
          </a:bodyPr>
          <a:lstStyle/>
          <a:p>
            <a:pPr algn="l"/>
            <a:r>
              <a:rPr lang="en-US" sz="2200" u="sng" dirty="0">
                <a:solidFill>
                  <a:schemeClr val="accent5">
                    <a:lumMod val="75000"/>
                  </a:schemeClr>
                </a:solidFill>
                <a:latin typeface="&amp;quot"/>
              </a:rPr>
              <a:t>Great Bay Community College History</a:t>
            </a:r>
          </a:p>
          <a:p>
            <a:pPr algn="l"/>
            <a:endParaRPr lang="en-US" sz="2200" u="sng" dirty="0">
              <a:solidFill>
                <a:schemeClr val="accent5">
                  <a:lumMod val="75000"/>
                </a:schemeClr>
              </a:solidFill>
              <a:latin typeface="&amp;quot"/>
            </a:endParaRPr>
          </a:p>
          <a:p>
            <a:pPr algn="l"/>
            <a:r>
              <a:rPr lang="en-US" sz="2200" i="1" dirty="0">
                <a:solidFill>
                  <a:schemeClr val="accent5">
                    <a:lumMod val="75000"/>
                  </a:schemeClr>
                </a:solidFill>
                <a:latin typeface="&amp;quot"/>
              </a:rPr>
              <a:t>1945: Founded as a State Trade School</a:t>
            </a:r>
          </a:p>
          <a:p>
            <a:pPr algn="l"/>
            <a:endParaRPr lang="en-US" sz="2200" i="1" strike="noStrike" dirty="0">
              <a:solidFill>
                <a:schemeClr val="accent5">
                  <a:lumMod val="75000"/>
                </a:schemeClr>
              </a:solidFill>
              <a:effectLst/>
              <a:latin typeface="&amp;quot"/>
            </a:endParaRPr>
          </a:p>
          <a:p>
            <a:pPr algn="l"/>
            <a:r>
              <a:rPr lang="en-US" sz="2200" i="1" dirty="0">
                <a:solidFill>
                  <a:schemeClr val="accent5">
                    <a:lumMod val="75000"/>
                  </a:schemeClr>
                </a:solidFill>
                <a:latin typeface="&amp;quot"/>
              </a:rPr>
              <a:t>2005: Chartered as an Independent College </a:t>
            </a:r>
          </a:p>
          <a:p>
            <a:pPr algn="l"/>
            <a:endParaRPr lang="en-US" sz="2200" i="1" dirty="0">
              <a:solidFill>
                <a:schemeClr val="accent5">
                  <a:lumMod val="75000"/>
                </a:schemeClr>
              </a:solidFill>
              <a:latin typeface="&amp;quot"/>
            </a:endParaRPr>
          </a:p>
          <a:p>
            <a:pPr algn="l"/>
            <a:r>
              <a:rPr lang="en-US" sz="2200" i="1" dirty="0">
                <a:solidFill>
                  <a:schemeClr val="accent5">
                    <a:lumMod val="75000"/>
                  </a:schemeClr>
                </a:solidFill>
                <a:latin typeface="&amp;quot"/>
              </a:rPr>
              <a:t>2008: Comprehensive Community Coll</a:t>
            </a:r>
            <a:r>
              <a:rPr lang="en-US" sz="2200" dirty="0">
                <a:solidFill>
                  <a:schemeClr val="accent5">
                    <a:lumMod val="75000"/>
                  </a:schemeClr>
                </a:solidFill>
                <a:latin typeface="&amp;quot"/>
              </a:rPr>
              <a:t>ege</a:t>
            </a:r>
          </a:p>
          <a:p>
            <a:pPr algn="l"/>
            <a:endParaRPr lang="en-US" sz="2200" dirty="0">
              <a:solidFill>
                <a:schemeClr val="accent5">
                  <a:lumMod val="75000"/>
                </a:schemeClr>
              </a:solidFill>
              <a:latin typeface="&amp;quot"/>
            </a:endParaRPr>
          </a:p>
          <a:p>
            <a:pPr algn="l"/>
            <a:r>
              <a:rPr lang="en-US" sz="2200" dirty="0">
                <a:solidFill>
                  <a:schemeClr val="accent5">
                    <a:lumMod val="75000"/>
                  </a:schemeClr>
                </a:solidFill>
                <a:latin typeface="&amp;quot"/>
              </a:rPr>
              <a:t>Today: </a:t>
            </a:r>
            <a:r>
              <a:rPr lang="en-US" sz="2200" u="sng" dirty="0">
                <a:solidFill>
                  <a:schemeClr val="accent5">
                    <a:lumMod val="75000"/>
                  </a:schemeClr>
                </a:solidFill>
                <a:latin typeface="&amp;quot"/>
              </a:rPr>
              <a:t>Seven independent </a:t>
            </a:r>
            <a:r>
              <a:rPr lang="en-US" sz="2200" dirty="0">
                <a:solidFill>
                  <a:schemeClr val="accent5">
                    <a:lumMod val="75000"/>
                  </a:schemeClr>
                </a:solidFill>
                <a:latin typeface="&amp;quot"/>
              </a:rPr>
              <a:t>within a coordinated system across all of NH.</a:t>
            </a:r>
          </a:p>
          <a:p>
            <a:pPr algn="l"/>
            <a:endParaRPr lang="en-US" sz="2300" u="sng" dirty="0">
              <a:solidFill>
                <a:schemeClr val="accent5">
                  <a:lumMod val="75000"/>
                </a:schemeClr>
              </a:solidFill>
              <a:latin typeface="&amp;quot"/>
            </a:endParaRPr>
          </a:p>
          <a:p>
            <a:pPr algn="l"/>
            <a:endParaRPr lang="en-US" sz="2300" dirty="0">
              <a:solidFill>
                <a:srgbClr val="808080"/>
              </a:solidFill>
              <a:latin typeface="&amp;quot"/>
            </a:endParaRPr>
          </a:p>
          <a:p>
            <a:pPr algn="l"/>
            <a:endParaRPr lang="en-US" sz="2400" b="1" u="sng" dirty="0">
              <a:solidFill>
                <a:srgbClr val="27338D"/>
              </a:solidFill>
              <a:latin typeface="&amp;quot"/>
            </a:endParaRPr>
          </a:p>
        </p:txBody>
      </p:sp>
      <p:sp>
        <p:nvSpPr>
          <p:cNvPr id="13" name="TextBox 12">
            <a:extLst>
              <a:ext uri="{FF2B5EF4-FFF2-40B4-BE49-F238E27FC236}">
                <a16:creationId xmlns:a16="http://schemas.microsoft.com/office/drawing/2014/main" id="{5C5D788F-5707-4CB1-9896-1907722275F2}"/>
              </a:ext>
            </a:extLst>
          </p:cNvPr>
          <p:cNvSpPr txBox="1"/>
          <p:nvPr/>
        </p:nvSpPr>
        <p:spPr>
          <a:xfrm>
            <a:off x="5415378" y="4049856"/>
            <a:ext cx="6596062" cy="2800767"/>
          </a:xfrm>
          <a:prstGeom prst="rect">
            <a:avLst/>
          </a:prstGeom>
          <a:noFill/>
        </p:spPr>
        <p:txBody>
          <a:bodyPr wrap="square">
            <a:spAutoFit/>
          </a:bodyPr>
          <a:lstStyle/>
          <a:p>
            <a:pPr algn="l"/>
            <a:r>
              <a:rPr lang="en-US" sz="2200" b="0" i="0" u="none" strike="noStrike" dirty="0">
                <a:effectLst/>
                <a:latin typeface="&amp;quot"/>
              </a:rPr>
              <a:t>Workforce Development and education leading directly to careers is </a:t>
            </a:r>
            <a:r>
              <a:rPr lang="en-US" sz="2200" b="0" i="1" u="sng" strike="noStrike" dirty="0">
                <a:effectLst/>
                <a:latin typeface="&amp;quot"/>
              </a:rPr>
              <a:t>and will always </a:t>
            </a:r>
            <a:r>
              <a:rPr lang="en-US" sz="2200" b="0" i="0" u="none" strike="noStrike" dirty="0">
                <a:effectLst/>
                <a:latin typeface="&amp;quot"/>
              </a:rPr>
              <a:t>be part of our DNA.  </a:t>
            </a:r>
          </a:p>
          <a:p>
            <a:pPr algn="l"/>
            <a:endParaRPr lang="en-US" sz="2200" b="0" i="0" u="none" strike="noStrike" dirty="0">
              <a:effectLst/>
              <a:latin typeface="&amp;quot"/>
            </a:endParaRPr>
          </a:p>
          <a:p>
            <a:pPr algn="l"/>
            <a:r>
              <a:rPr lang="en-US" sz="2200" b="0" i="0" u="none" strike="noStrike" dirty="0">
                <a:effectLst/>
                <a:latin typeface="&amp;quot"/>
              </a:rPr>
              <a:t>Each college has WFD resources and beginning in 2021 CCSNH is adding a Director of WFD position</a:t>
            </a:r>
          </a:p>
          <a:p>
            <a:pPr algn="l"/>
            <a:endParaRPr lang="en-US" sz="2200" dirty="0">
              <a:latin typeface="&amp;quot"/>
            </a:endParaRPr>
          </a:p>
          <a:p>
            <a:pPr algn="l"/>
            <a:r>
              <a:rPr lang="en-US" sz="2200" dirty="0">
                <a:latin typeface="&amp;quot"/>
              </a:rPr>
              <a:t>CCSNH – USN Education Partnership Agreement(2020) (GB/PNS 20 year relationships)</a:t>
            </a:r>
            <a:endParaRPr lang="en-US" sz="2200" b="0" i="0" u="none" strike="noStrike" dirty="0">
              <a:effectLst/>
              <a:latin typeface="&amp;quot"/>
            </a:endParaRPr>
          </a:p>
        </p:txBody>
      </p:sp>
    </p:spTree>
    <p:extLst>
      <p:ext uri="{BB962C8B-B14F-4D97-AF65-F5344CB8AC3E}">
        <p14:creationId xmlns:p14="http://schemas.microsoft.com/office/powerpoint/2010/main" val="199167634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97762" y="1053711"/>
            <a:ext cx="5638994" cy="1424446"/>
          </a:xfrm>
        </p:spPr>
        <p:txBody>
          <a:bodyPr>
            <a:normAutofit/>
          </a:bodyPr>
          <a:lstStyle/>
          <a:p>
            <a:r>
              <a:rPr lang="en-US" b="1" dirty="0" err="1">
                <a:solidFill>
                  <a:srgbClr val="FFFFFF"/>
                </a:solidFill>
              </a:rPr>
              <a:t>ApprenticeshipNH</a:t>
            </a:r>
            <a:endParaRPr lang="en-US" b="1" dirty="0">
              <a:solidFill>
                <a:srgbClr val="FFFFFF"/>
              </a:solidFill>
            </a:endParaRPr>
          </a:p>
        </p:txBody>
      </p:sp>
      <p:pic>
        <p:nvPicPr>
          <p:cNvPr id="7" name="Picture 2" descr="http://www.mccnh.edu/media/k2/items/cache/2735facec1d89ee0a8d2497f18c9f8af_XL.jpg"/>
          <p:cNvPicPr>
            <a:picLocks noChangeAspect="1" noChangeArrowheads="1"/>
          </p:cNvPicPr>
          <p:nvPr/>
        </p:nvPicPr>
        <p:blipFill rotWithShape="1">
          <a:blip r:embed="rId4">
            <a:extLst>
              <a:ext uri="{28A0092B-C50C-407E-A947-70E740481C1C}">
                <a14:useLocalDpi xmlns:a14="http://schemas.microsoft.com/office/drawing/2010/main" val="0"/>
              </a:ext>
            </a:extLst>
          </a:blip>
          <a:srcRect b="23913"/>
          <a:stretch/>
        </p:blipFill>
        <p:spPr bwMode="auto">
          <a:xfrm>
            <a:off x="481886" y="828110"/>
            <a:ext cx="3662730" cy="2090146"/>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886" y="4192262"/>
            <a:ext cx="3662730" cy="1584130"/>
          </a:xfrm>
          <a:prstGeom prst="rect">
            <a:avLst/>
          </a:prstGeom>
        </p:spPr>
      </p:pic>
      <p:sp>
        <p:nvSpPr>
          <p:cNvPr id="3" name="Content Placeholder 2"/>
          <p:cNvSpPr>
            <a:spLocks noGrp="1"/>
          </p:cNvSpPr>
          <p:nvPr>
            <p:ph idx="1"/>
          </p:nvPr>
        </p:nvSpPr>
        <p:spPr>
          <a:xfrm>
            <a:off x="5297762" y="2799889"/>
            <a:ext cx="5747187" cy="2987543"/>
          </a:xfrm>
        </p:spPr>
        <p:txBody>
          <a:bodyPr anchor="t">
            <a:normAutofit/>
          </a:bodyPr>
          <a:lstStyle/>
          <a:p>
            <a:r>
              <a:rPr lang="en-US" sz="1700">
                <a:solidFill>
                  <a:srgbClr val="FFFFFF"/>
                </a:solidFill>
              </a:rPr>
              <a:t>Funded by grants from U.S. Department of Labor beginning in 2016</a:t>
            </a:r>
          </a:p>
          <a:p>
            <a:r>
              <a:rPr lang="en-US" sz="1700">
                <a:solidFill>
                  <a:srgbClr val="FFFFFF"/>
                </a:solidFill>
              </a:rPr>
              <a:t>Focus on helping employers in 5 key industries – Advanced Manufacturing, Healthcare, IT, Hospitality, Construction and Infrastructure</a:t>
            </a:r>
          </a:p>
          <a:p>
            <a:r>
              <a:rPr lang="en-US" sz="1700">
                <a:solidFill>
                  <a:srgbClr val="FFFFFF"/>
                </a:solidFill>
              </a:rPr>
              <a:t>Assist business in developing Registered Apprenticeship (RA) program</a:t>
            </a:r>
          </a:p>
          <a:p>
            <a:r>
              <a:rPr lang="en-US" sz="1700">
                <a:solidFill>
                  <a:srgbClr val="FFFFFF"/>
                </a:solidFill>
              </a:rPr>
              <a:t>Create sustainable system for RA in NH</a:t>
            </a:r>
          </a:p>
          <a:p>
            <a:r>
              <a:rPr lang="en-US" sz="1700">
                <a:solidFill>
                  <a:srgbClr val="FFFFFF"/>
                </a:solidFill>
              </a:rPr>
              <a:t>Connecting job seekers to apprenticeship career pathways</a:t>
            </a:r>
          </a:p>
        </p:txBody>
      </p:sp>
    </p:spTree>
    <p:custDataLst>
      <p:tags r:id="rId1"/>
    </p:custDataLst>
    <p:extLst>
      <p:ext uri="{BB962C8B-B14F-4D97-AF65-F5344CB8AC3E}">
        <p14:creationId xmlns:p14="http://schemas.microsoft.com/office/powerpoint/2010/main" val="275186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1053711"/>
            <a:ext cx="5638994" cy="1424446"/>
          </a:xfrm>
        </p:spPr>
        <p:txBody>
          <a:bodyPr>
            <a:normAutofit/>
          </a:bodyPr>
          <a:lstStyle/>
          <a:p>
            <a:r>
              <a:rPr lang="en-US" b="1" dirty="0" err="1">
                <a:solidFill>
                  <a:srgbClr val="FFFFFF"/>
                </a:solidFill>
              </a:rPr>
              <a:t>ApprenticeshipNH</a:t>
            </a:r>
            <a:r>
              <a:rPr lang="en-US" b="1" dirty="0">
                <a:solidFill>
                  <a:srgbClr val="FFFFFF"/>
                </a:solidFill>
              </a:rPr>
              <a:t> and AACC</a:t>
            </a:r>
          </a:p>
        </p:txBody>
      </p:sp>
      <p:pic>
        <p:nvPicPr>
          <p:cNvPr id="7" name="Picture 2" descr="http://www.mccnh.edu/media/k2/items/cache/2735facec1d89ee0a8d2497f18c9f8af_XL.jpg"/>
          <p:cNvPicPr>
            <a:picLocks noChangeAspect="1" noChangeArrowheads="1"/>
          </p:cNvPicPr>
          <p:nvPr/>
        </p:nvPicPr>
        <p:blipFill rotWithShape="1">
          <a:blip r:embed="rId4">
            <a:extLst>
              <a:ext uri="{28A0092B-C50C-407E-A947-70E740481C1C}">
                <a14:useLocalDpi xmlns:a14="http://schemas.microsoft.com/office/drawing/2010/main" val="0"/>
              </a:ext>
            </a:extLst>
          </a:blip>
          <a:srcRect b="23913"/>
          <a:stretch/>
        </p:blipFill>
        <p:spPr bwMode="auto">
          <a:xfrm>
            <a:off x="481886" y="828110"/>
            <a:ext cx="3662730" cy="2090146"/>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886" y="4192262"/>
            <a:ext cx="3662730" cy="1584130"/>
          </a:xfrm>
          <a:prstGeom prst="rect">
            <a:avLst/>
          </a:prstGeom>
        </p:spPr>
      </p:pic>
      <p:sp>
        <p:nvSpPr>
          <p:cNvPr id="3" name="Content Placeholder 2"/>
          <p:cNvSpPr>
            <a:spLocks noGrp="1"/>
          </p:cNvSpPr>
          <p:nvPr>
            <p:ph idx="1"/>
          </p:nvPr>
        </p:nvSpPr>
        <p:spPr>
          <a:xfrm>
            <a:off x="5297762" y="2799889"/>
            <a:ext cx="5747187" cy="2987543"/>
          </a:xfrm>
        </p:spPr>
        <p:txBody>
          <a:bodyPr anchor="t">
            <a:normAutofit/>
          </a:bodyPr>
          <a:lstStyle/>
          <a:p>
            <a:endParaRPr lang="en-US" sz="1700" dirty="0">
              <a:solidFill>
                <a:srgbClr val="FFFFFF"/>
              </a:solidFill>
            </a:endParaRPr>
          </a:p>
          <a:p>
            <a:r>
              <a:rPr lang="en-US" sz="1700" dirty="0">
                <a:solidFill>
                  <a:srgbClr val="FFFFFF"/>
                </a:solidFill>
              </a:rPr>
              <a:t>Additional Apprenticeship Funding through AACC in 2019</a:t>
            </a:r>
          </a:p>
          <a:p>
            <a:pPr marL="0" indent="0">
              <a:buNone/>
            </a:pPr>
            <a:endParaRPr lang="en-US" sz="1700" dirty="0">
              <a:solidFill>
                <a:srgbClr val="FFFFFF"/>
              </a:solidFill>
            </a:endParaRPr>
          </a:p>
          <a:p>
            <a:r>
              <a:rPr lang="en-US" sz="1700" dirty="0">
                <a:solidFill>
                  <a:srgbClr val="FFFFFF"/>
                </a:solidFill>
              </a:rPr>
              <a:t>Focus on assisting employers in 3 key industries – Auto, Biotechnology, and Healthcare</a:t>
            </a:r>
          </a:p>
          <a:p>
            <a:endParaRPr lang="en-US" sz="1700" dirty="0">
              <a:solidFill>
                <a:srgbClr val="FFFFFF"/>
              </a:solidFill>
            </a:endParaRPr>
          </a:p>
          <a:p>
            <a:r>
              <a:rPr lang="en-US" sz="1700" dirty="0">
                <a:solidFill>
                  <a:srgbClr val="FFFFFF"/>
                </a:solidFill>
              </a:rPr>
              <a:t>Works alongside original </a:t>
            </a:r>
            <a:r>
              <a:rPr lang="en-US" sz="1700" dirty="0" err="1">
                <a:solidFill>
                  <a:srgbClr val="FFFFFF"/>
                </a:solidFill>
              </a:rPr>
              <a:t>DoL</a:t>
            </a:r>
            <a:r>
              <a:rPr lang="en-US" sz="1700" dirty="0">
                <a:solidFill>
                  <a:srgbClr val="FFFFFF"/>
                </a:solidFill>
              </a:rPr>
              <a:t> grant to leverage resources</a:t>
            </a:r>
          </a:p>
        </p:txBody>
      </p:sp>
    </p:spTree>
    <p:custDataLst>
      <p:tags r:id="rId1"/>
    </p:custDataLst>
    <p:extLst>
      <p:ext uri="{BB962C8B-B14F-4D97-AF65-F5344CB8AC3E}">
        <p14:creationId xmlns:p14="http://schemas.microsoft.com/office/powerpoint/2010/main" val="2538519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1053711"/>
            <a:ext cx="5638994" cy="1424446"/>
          </a:xfrm>
        </p:spPr>
        <p:txBody>
          <a:bodyPr>
            <a:normAutofit/>
          </a:bodyPr>
          <a:lstStyle/>
          <a:p>
            <a:r>
              <a:rPr lang="en-US" b="1" dirty="0">
                <a:solidFill>
                  <a:srgbClr val="FFFFFF"/>
                </a:solidFill>
              </a:rPr>
              <a:t>Youth Apprenticeship (separate grant) - 2020</a:t>
            </a:r>
          </a:p>
        </p:txBody>
      </p:sp>
      <p:pic>
        <p:nvPicPr>
          <p:cNvPr id="7" name="Picture 2" descr="http://www.mccnh.edu/media/k2/items/cache/2735facec1d89ee0a8d2497f18c9f8af_XL.jpg"/>
          <p:cNvPicPr>
            <a:picLocks noChangeAspect="1" noChangeArrowheads="1"/>
          </p:cNvPicPr>
          <p:nvPr/>
        </p:nvPicPr>
        <p:blipFill rotWithShape="1">
          <a:blip r:embed="rId4">
            <a:extLst>
              <a:ext uri="{28A0092B-C50C-407E-A947-70E740481C1C}">
                <a14:useLocalDpi xmlns:a14="http://schemas.microsoft.com/office/drawing/2010/main" val="0"/>
              </a:ext>
            </a:extLst>
          </a:blip>
          <a:srcRect b="23913"/>
          <a:stretch/>
        </p:blipFill>
        <p:spPr bwMode="auto">
          <a:xfrm>
            <a:off x="481886" y="828110"/>
            <a:ext cx="3662730" cy="2090146"/>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886" y="4192262"/>
            <a:ext cx="3662730" cy="1584130"/>
          </a:xfrm>
          <a:prstGeom prst="rect">
            <a:avLst/>
          </a:prstGeom>
        </p:spPr>
      </p:pic>
      <p:sp>
        <p:nvSpPr>
          <p:cNvPr id="3" name="Content Placeholder 2"/>
          <p:cNvSpPr>
            <a:spLocks noGrp="1"/>
          </p:cNvSpPr>
          <p:nvPr>
            <p:ph idx="1"/>
          </p:nvPr>
        </p:nvSpPr>
        <p:spPr>
          <a:xfrm>
            <a:off x="5297762" y="2799889"/>
            <a:ext cx="5747187" cy="2987543"/>
          </a:xfrm>
        </p:spPr>
        <p:txBody>
          <a:bodyPr anchor="t">
            <a:normAutofit/>
          </a:bodyPr>
          <a:lstStyle/>
          <a:p>
            <a:endParaRPr lang="en-US" sz="1700" dirty="0">
              <a:solidFill>
                <a:srgbClr val="FFFFFF"/>
              </a:solidFill>
            </a:endParaRPr>
          </a:p>
          <a:p>
            <a:r>
              <a:rPr lang="en-US" sz="1700" dirty="0">
                <a:solidFill>
                  <a:srgbClr val="FFFFFF"/>
                </a:solidFill>
              </a:rPr>
              <a:t>Pre-Apprenticeship and additional Apprenticeship Funding beginning at age 16.</a:t>
            </a:r>
          </a:p>
          <a:p>
            <a:r>
              <a:rPr lang="en-US" sz="1700" dirty="0">
                <a:solidFill>
                  <a:srgbClr val="FFFFFF"/>
                </a:solidFill>
              </a:rPr>
              <a:t>Works alongside original </a:t>
            </a:r>
            <a:r>
              <a:rPr lang="en-US" sz="1700" dirty="0" err="1">
                <a:solidFill>
                  <a:srgbClr val="FFFFFF"/>
                </a:solidFill>
              </a:rPr>
              <a:t>DoL</a:t>
            </a:r>
            <a:r>
              <a:rPr lang="en-US" sz="1700" dirty="0">
                <a:solidFill>
                  <a:srgbClr val="FFFFFF"/>
                </a:solidFill>
              </a:rPr>
              <a:t> grant to leverage resources</a:t>
            </a:r>
          </a:p>
          <a:p>
            <a:endParaRPr lang="en-US" sz="1700" dirty="0">
              <a:solidFill>
                <a:srgbClr val="FFFFFF"/>
              </a:solidFill>
            </a:endParaRPr>
          </a:p>
        </p:txBody>
      </p:sp>
    </p:spTree>
    <p:custDataLst>
      <p:tags r:id="rId1"/>
    </p:custDataLst>
    <p:extLst>
      <p:ext uri="{BB962C8B-B14F-4D97-AF65-F5344CB8AC3E}">
        <p14:creationId xmlns:p14="http://schemas.microsoft.com/office/powerpoint/2010/main" val="2257210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96398D-1DAD-4DBA-A9F3-0C23A8BEAE34}"/>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b="1"/>
              <a:t>Earn While you Learn Model </a:t>
            </a:r>
          </a:p>
        </p:txBody>
      </p:sp>
      <p:sp>
        <p:nvSpPr>
          <p:cNvPr id="3" name="Content Placeholder 2">
            <a:extLst>
              <a:ext uri="{FF2B5EF4-FFF2-40B4-BE49-F238E27FC236}">
                <a16:creationId xmlns:a16="http://schemas.microsoft.com/office/drawing/2014/main" id="{7351CC97-0DC0-4A6C-BD24-FA9BA31D2D15}"/>
              </a:ext>
            </a:extLst>
          </p:cNvPr>
          <p:cNvSpPr>
            <a:spLocks noGrp="1"/>
          </p:cNvSpPr>
          <p:nvPr>
            <p:ph idx="1"/>
          </p:nvPr>
        </p:nvSpPr>
        <p:spPr>
          <a:xfrm>
            <a:off x="643468" y="2638043"/>
            <a:ext cx="3363974" cy="3415623"/>
          </a:xfrm>
        </p:spPr>
        <p:txBody>
          <a:bodyPr>
            <a:normAutofit fontScale="92500" lnSpcReduction="20000"/>
          </a:bodyPr>
          <a:lstStyle/>
          <a:p>
            <a:r>
              <a:rPr lang="en-US" sz="2400" dirty="0"/>
              <a:t>Key Components of Registered Apprenticeship </a:t>
            </a:r>
          </a:p>
          <a:p>
            <a:pPr lvl="1"/>
            <a:endParaRPr lang="en-US" dirty="0"/>
          </a:p>
          <a:p>
            <a:pPr lvl="1"/>
            <a:r>
              <a:rPr lang="en-US" dirty="0"/>
              <a:t>Employer driven</a:t>
            </a:r>
          </a:p>
          <a:p>
            <a:pPr lvl="1"/>
            <a:r>
              <a:rPr lang="en-US" dirty="0"/>
              <a:t>Structured on-the-job learning</a:t>
            </a:r>
          </a:p>
          <a:p>
            <a:pPr lvl="1"/>
            <a:r>
              <a:rPr lang="en-US" dirty="0"/>
              <a:t>Classroom education</a:t>
            </a:r>
          </a:p>
          <a:p>
            <a:pPr lvl="1"/>
            <a:r>
              <a:rPr lang="en-US" dirty="0"/>
              <a:t>Progressive wages</a:t>
            </a:r>
          </a:p>
          <a:p>
            <a:pPr lvl="1"/>
            <a:r>
              <a:rPr lang="en-US" dirty="0"/>
              <a:t>National industry certificate</a:t>
            </a:r>
          </a:p>
          <a:p>
            <a:endParaRPr lang="en-US" sz="2000" dirty="0"/>
          </a:p>
        </p:txBody>
      </p:sp>
      <p:pic>
        <p:nvPicPr>
          <p:cNvPr id="4" name="Picture 2" descr="https://i2.wp.com/www.higheradvantage.org/wp-content/uploads/2016/08/Capture.png?resize=580%2C501">
            <a:extLst>
              <a:ext uri="{FF2B5EF4-FFF2-40B4-BE49-F238E27FC236}">
                <a16:creationId xmlns:a16="http://schemas.microsoft.com/office/drawing/2014/main" id="{1FE94C88-B6EB-4787-88AA-B09919B014F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97763" y="648881"/>
            <a:ext cx="6250769" cy="5399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96909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2025"/>
            <a:ext cx="10515600" cy="1325563"/>
          </a:xfrm>
        </p:spPr>
        <p:txBody>
          <a:bodyPr>
            <a:normAutofit/>
          </a:bodyPr>
          <a:lstStyle/>
          <a:p>
            <a:pPr algn="ctr"/>
            <a:r>
              <a:rPr lang="en-US" sz="5400" b="1" dirty="0">
                <a:solidFill>
                  <a:schemeClr val="accent5">
                    <a:lumMod val="50000"/>
                  </a:schemeClr>
                </a:solidFill>
              </a:rPr>
              <a:t>What Employers are Saying:</a:t>
            </a:r>
          </a:p>
        </p:txBody>
      </p:sp>
      <p:pic>
        <p:nvPicPr>
          <p:cNvPr id="13" name="Picture 2" descr="http://www.mccnh.edu/media/k2/items/cache/2735facec1d89ee0a8d2497f18c9f8af_XL.jpg"/>
          <p:cNvPicPr>
            <a:picLocks noChangeAspect="1" noChangeArrowheads="1"/>
          </p:cNvPicPr>
          <p:nvPr/>
        </p:nvPicPr>
        <p:blipFill rotWithShape="1">
          <a:blip r:embed="rId4">
            <a:extLst>
              <a:ext uri="{28A0092B-C50C-407E-A947-70E740481C1C}">
                <a14:useLocalDpi xmlns:a14="http://schemas.microsoft.com/office/drawing/2010/main" val="0"/>
              </a:ext>
            </a:extLst>
          </a:blip>
          <a:srcRect b="23913"/>
          <a:stretch/>
        </p:blipFill>
        <p:spPr bwMode="auto">
          <a:xfrm>
            <a:off x="191086" y="5338829"/>
            <a:ext cx="2339844" cy="13352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0153" y="1428108"/>
            <a:ext cx="3789901" cy="4001784"/>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1428108"/>
            <a:ext cx="3789902" cy="4001784"/>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85788" y="5608860"/>
            <a:ext cx="2270931" cy="984071"/>
          </a:xfrm>
          <a:prstGeom prst="rect">
            <a:avLst/>
          </a:prstGeom>
        </p:spPr>
      </p:pic>
    </p:spTree>
    <p:custDataLst>
      <p:tags r:id="rId1"/>
    </p:custDataLst>
    <p:extLst>
      <p:ext uri="{BB962C8B-B14F-4D97-AF65-F5344CB8AC3E}">
        <p14:creationId xmlns:p14="http://schemas.microsoft.com/office/powerpoint/2010/main" val="3638148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4441</TotalTime>
  <Words>504</Words>
  <Application>Microsoft Macintosh PowerPoint</Application>
  <PresentationFormat>Widescreen</PresentationFormat>
  <Paragraphs>75</Paragraphs>
  <Slides>9</Slides>
  <Notes>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9</vt:i4>
      </vt:variant>
    </vt:vector>
  </HeadingPairs>
  <TitlesOfParts>
    <vt:vector size="16" baseType="lpstr">
      <vt:lpstr>&amp;quot</vt:lpstr>
      <vt:lpstr>Arial</vt:lpstr>
      <vt:lpstr>Calibri</vt:lpstr>
      <vt:lpstr>Calibri Light</vt:lpstr>
      <vt:lpstr>Office Theme</vt:lpstr>
      <vt:lpstr>2_Office Theme</vt:lpstr>
      <vt:lpstr>1_Office Theme</vt:lpstr>
      <vt:lpstr>    </vt:lpstr>
      <vt:lpstr>PowerPoint Presentation</vt:lpstr>
      <vt:lpstr>CCSNH supports a resilient and evolving economy</vt:lpstr>
      <vt:lpstr>PowerPoint Presentation</vt:lpstr>
      <vt:lpstr>ApprenticeshipNH</vt:lpstr>
      <vt:lpstr>ApprenticeshipNH and AACC</vt:lpstr>
      <vt:lpstr>Youth Apprenticeship (separate grant) - 2020</vt:lpstr>
      <vt:lpstr>Earn While you Learn Model </vt:lpstr>
      <vt:lpstr>What Employers are Saying: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Investing in CCSNH Mission and 65 by 25 Vision is Investing in NH’s Economic and Workforce Strength</dc:title>
  <dc:creator>Beth Doiron</dc:creator>
  <cp:lastModifiedBy>Erika Behrmann</cp:lastModifiedBy>
  <cp:revision>31</cp:revision>
  <cp:lastPrinted>2021-03-22T16:00:32Z</cp:lastPrinted>
  <dcterms:created xsi:type="dcterms:W3CDTF">2019-11-17T15:38:54Z</dcterms:created>
  <dcterms:modified xsi:type="dcterms:W3CDTF">2021-03-26T10:54:51Z</dcterms:modified>
</cp:coreProperties>
</file>