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321" r:id="rId2"/>
    <p:sldId id="315" r:id="rId3"/>
    <p:sldId id="286" r:id="rId4"/>
    <p:sldId id="293" r:id="rId5"/>
    <p:sldId id="295" r:id="rId6"/>
    <p:sldId id="298" r:id="rId7"/>
    <p:sldId id="302" r:id="rId8"/>
    <p:sldId id="320" r:id="rId9"/>
    <p:sldId id="294" r:id="rId10"/>
    <p:sldId id="290" r:id="rId11"/>
    <p:sldId id="308" r:id="rId12"/>
    <p:sldId id="296" r:id="rId13"/>
    <p:sldId id="303" r:id="rId14"/>
    <p:sldId id="324" r:id="rId15"/>
    <p:sldId id="323" r:id="rId16"/>
    <p:sldId id="317" r:id="rId17"/>
    <p:sldId id="274" r:id="rId18"/>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3CC33"/>
    <a:srgbClr val="CC00CC"/>
    <a:srgbClr val="66FF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8838" autoAdjust="0"/>
  </p:normalViewPr>
  <p:slideViewPr>
    <p:cSldViewPr>
      <p:cViewPr varScale="1">
        <p:scale>
          <a:sx n="103" d="100"/>
          <a:sy n="103" d="100"/>
        </p:scale>
        <p:origin x="190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374" cy="468474"/>
          </a:xfrm>
          <a:prstGeom prst="rect">
            <a:avLst/>
          </a:prstGeom>
        </p:spPr>
        <p:txBody>
          <a:bodyPr vert="horz" lIns="93932" tIns="46966" rIns="93932" bIns="46966" rtlCol="0"/>
          <a:lstStyle>
            <a:lvl1pPr algn="l">
              <a:defRPr sz="1200" dirty="0"/>
            </a:lvl1pPr>
          </a:lstStyle>
          <a:p>
            <a:pPr>
              <a:defRPr/>
            </a:pPr>
            <a:endParaRPr lang="en-US"/>
          </a:p>
        </p:txBody>
      </p:sp>
      <p:sp>
        <p:nvSpPr>
          <p:cNvPr id="3" name="Date Placeholder 2"/>
          <p:cNvSpPr>
            <a:spLocks noGrp="1"/>
          </p:cNvSpPr>
          <p:nvPr>
            <p:ph type="dt" sz="quarter" idx="1"/>
          </p:nvPr>
        </p:nvSpPr>
        <p:spPr>
          <a:xfrm>
            <a:off x="4008100" y="0"/>
            <a:ext cx="3067374" cy="468474"/>
          </a:xfrm>
          <a:prstGeom prst="rect">
            <a:avLst/>
          </a:prstGeom>
        </p:spPr>
        <p:txBody>
          <a:bodyPr vert="horz" lIns="93932" tIns="46966" rIns="93932" bIns="46966" rtlCol="0"/>
          <a:lstStyle>
            <a:lvl1pPr algn="r">
              <a:defRPr sz="1200"/>
            </a:lvl1pPr>
          </a:lstStyle>
          <a:p>
            <a:pPr>
              <a:defRPr/>
            </a:pPr>
            <a:fld id="{34411AAD-549A-4963-B240-B094AB7D6B79}" type="datetimeFigureOut">
              <a:rPr lang="en-US"/>
              <a:pPr>
                <a:defRPr/>
              </a:pPr>
              <a:t>8/17/2021</a:t>
            </a:fld>
            <a:endParaRPr lang="en-US" dirty="0"/>
          </a:p>
        </p:txBody>
      </p:sp>
      <p:sp>
        <p:nvSpPr>
          <p:cNvPr id="4" name="Footer Placeholder 3"/>
          <p:cNvSpPr>
            <a:spLocks noGrp="1"/>
          </p:cNvSpPr>
          <p:nvPr>
            <p:ph type="ftr" sz="quarter" idx="2"/>
          </p:nvPr>
        </p:nvSpPr>
        <p:spPr>
          <a:xfrm>
            <a:off x="0" y="8893003"/>
            <a:ext cx="3067374" cy="468474"/>
          </a:xfrm>
          <a:prstGeom prst="rect">
            <a:avLst/>
          </a:prstGeom>
        </p:spPr>
        <p:txBody>
          <a:bodyPr vert="horz" lIns="93932" tIns="46966" rIns="93932" bIns="46966" rtlCol="0" anchor="b"/>
          <a:lstStyle>
            <a:lvl1pPr algn="l">
              <a:defRPr sz="1200" dirty="0"/>
            </a:lvl1pPr>
          </a:lstStyle>
          <a:p>
            <a:pPr>
              <a:defRPr/>
            </a:pPr>
            <a:endParaRPr lang="en-US"/>
          </a:p>
        </p:txBody>
      </p:sp>
      <p:sp>
        <p:nvSpPr>
          <p:cNvPr id="5" name="Slide Number Placeholder 4"/>
          <p:cNvSpPr>
            <a:spLocks noGrp="1"/>
          </p:cNvSpPr>
          <p:nvPr>
            <p:ph type="sldNum" sz="quarter" idx="3"/>
          </p:nvPr>
        </p:nvSpPr>
        <p:spPr>
          <a:xfrm>
            <a:off x="4008100" y="8893003"/>
            <a:ext cx="3067374" cy="468474"/>
          </a:xfrm>
          <a:prstGeom prst="rect">
            <a:avLst/>
          </a:prstGeom>
        </p:spPr>
        <p:txBody>
          <a:bodyPr vert="horz" lIns="93932" tIns="46966" rIns="93932" bIns="46966" rtlCol="0" anchor="b"/>
          <a:lstStyle>
            <a:lvl1pPr algn="r">
              <a:defRPr sz="1200"/>
            </a:lvl1pPr>
          </a:lstStyle>
          <a:p>
            <a:pPr>
              <a:defRPr/>
            </a:pPr>
            <a:fld id="{2C79A732-7112-4057-A0B9-C23EEC7E887F}" type="slidenum">
              <a:rPr lang="en-US"/>
              <a:pPr>
                <a:defRPr/>
              </a:pPr>
              <a:t>‹#›</a:t>
            </a:fld>
            <a:endParaRPr lang="en-US" dirty="0"/>
          </a:p>
        </p:txBody>
      </p:sp>
    </p:spTree>
    <p:extLst>
      <p:ext uri="{BB962C8B-B14F-4D97-AF65-F5344CB8AC3E}">
        <p14:creationId xmlns:p14="http://schemas.microsoft.com/office/powerpoint/2010/main" val="363092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67374" cy="468474"/>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defRPr sz="1200" dirty="0"/>
            </a:lvl1pPr>
          </a:lstStyle>
          <a:p>
            <a:pPr>
              <a:defRPr/>
            </a:pPr>
            <a:endParaRPr lang="en-US"/>
          </a:p>
        </p:txBody>
      </p:sp>
      <p:sp>
        <p:nvSpPr>
          <p:cNvPr id="35843" name="Rectangle 3"/>
          <p:cNvSpPr>
            <a:spLocks noGrp="1" noChangeArrowheads="1"/>
          </p:cNvSpPr>
          <p:nvPr>
            <p:ph type="dt" idx="1"/>
          </p:nvPr>
        </p:nvSpPr>
        <p:spPr bwMode="auto">
          <a:xfrm>
            <a:off x="4008100" y="0"/>
            <a:ext cx="3067374" cy="468474"/>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lvl1pPr algn="r">
              <a:defRPr sz="1200" dirty="0"/>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708349" y="4448101"/>
            <a:ext cx="5660378" cy="4213064"/>
          </a:xfrm>
          <a:prstGeom prst="rect">
            <a:avLst/>
          </a:prstGeom>
          <a:noFill/>
          <a:ln w="9525">
            <a:noFill/>
            <a:miter lim="800000"/>
            <a:headEnd/>
            <a:tailEnd/>
          </a:ln>
          <a:effectLst/>
        </p:spPr>
        <p:txBody>
          <a:bodyPr vert="horz" wrap="square" lIns="93932" tIns="46966" rIns="93932" bIns="4696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846" name="Rectangle 6"/>
          <p:cNvSpPr>
            <a:spLocks noGrp="1" noChangeArrowheads="1"/>
          </p:cNvSpPr>
          <p:nvPr>
            <p:ph type="ftr" sz="quarter" idx="4"/>
          </p:nvPr>
        </p:nvSpPr>
        <p:spPr bwMode="auto">
          <a:xfrm>
            <a:off x="0" y="8893003"/>
            <a:ext cx="3067374" cy="468474"/>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defRPr sz="1200" dirty="0"/>
            </a:lvl1pPr>
          </a:lstStyle>
          <a:p>
            <a:pPr>
              <a:defRPr/>
            </a:pPr>
            <a:endParaRPr lang="en-US"/>
          </a:p>
        </p:txBody>
      </p:sp>
      <p:sp>
        <p:nvSpPr>
          <p:cNvPr id="35847" name="Rectangle 7"/>
          <p:cNvSpPr>
            <a:spLocks noGrp="1" noChangeArrowheads="1"/>
          </p:cNvSpPr>
          <p:nvPr>
            <p:ph type="sldNum" sz="quarter" idx="5"/>
          </p:nvPr>
        </p:nvSpPr>
        <p:spPr bwMode="auto">
          <a:xfrm>
            <a:off x="4008100" y="8893003"/>
            <a:ext cx="3067374" cy="468474"/>
          </a:xfrm>
          <a:prstGeom prst="rect">
            <a:avLst/>
          </a:prstGeom>
          <a:noFill/>
          <a:ln w="9525">
            <a:noFill/>
            <a:miter lim="800000"/>
            <a:headEnd/>
            <a:tailEnd/>
          </a:ln>
          <a:effectLst/>
        </p:spPr>
        <p:txBody>
          <a:bodyPr vert="horz" wrap="square" lIns="93932" tIns="46966" rIns="93932" bIns="46966" numCol="1" anchor="b" anchorCtr="0" compatLnSpc="1">
            <a:prstTxWarp prst="textNoShape">
              <a:avLst/>
            </a:prstTxWarp>
          </a:bodyPr>
          <a:lstStyle>
            <a:lvl1pPr algn="r">
              <a:defRPr sz="1200"/>
            </a:lvl1pPr>
          </a:lstStyle>
          <a:p>
            <a:pPr>
              <a:defRPr/>
            </a:pPr>
            <a:fld id="{CEC47EBE-86C7-4C74-9264-FB243DBB3EBC}" type="slidenum">
              <a:rPr lang="en-US"/>
              <a:pPr>
                <a:defRPr/>
              </a:pPr>
              <a:t>‹#›</a:t>
            </a:fld>
            <a:endParaRPr lang="en-US" dirty="0"/>
          </a:p>
        </p:txBody>
      </p:sp>
    </p:spTree>
    <p:extLst>
      <p:ext uri="{BB962C8B-B14F-4D97-AF65-F5344CB8AC3E}">
        <p14:creationId xmlns:p14="http://schemas.microsoft.com/office/powerpoint/2010/main" val="1637594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CAAF18-F800-4ADF-8D07-BE038B41EFE5}" type="slidenum">
              <a:rPr lang="en-US" smtClean="0"/>
              <a:pPr/>
              <a:t>2</a:t>
            </a:fld>
            <a:endParaRPr lang="en-US"/>
          </a:p>
        </p:txBody>
      </p:sp>
    </p:spTree>
    <p:extLst>
      <p:ext uri="{BB962C8B-B14F-4D97-AF65-F5344CB8AC3E}">
        <p14:creationId xmlns:p14="http://schemas.microsoft.com/office/powerpoint/2010/main" val="222112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47EBE-86C7-4C74-9264-FB243DBB3EBC}" type="slidenum">
              <a:rPr lang="en-US" smtClean="0"/>
              <a:pPr>
                <a:defRPr/>
              </a:pPr>
              <a:t>3</a:t>
            </a:fld>
            <a:endParaRPr lang="en-US" dirty="0"/>
          </a:p>
        </p:txBody>
      </p:sp>
    </p:spTree>
    <p:extLst>
      <p:ext uri="{BB962C8B-B14F-4D97-AF65-F5344CB8AC3E}">
        <p14:creationId xmlns:p14="http://schemas.microsoft.com/office/powerpoint/2010/main" val="247879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4ADABCEE-C54D-4439-B139-891EABA86626}" type="slidenum">
              <a:rPr lang="en-US" smtClean="0"/>
              <a:pPr/>
              <a:t>17</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00449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3B0D7D-FC8A-473E-93BA-6305B3235B5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AABA6F-C17C-429A-B172-80DD52170B7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CAEF07-5CBC-41E2-ADD9-53871B022AD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B2241-C539-496E-81F3-1BCDC711746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C717A6-2162-4086-92AE-13E70241CB6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8BA3E9-0458-4B89-BB4B-B4C9BD707BF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257F00-F395-496B-8939-26458D6011C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A3B105-C663-4A34-BB4D-EFD7C3345EC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F0E8C0-FB68-4D33-AC41-0E0AC86F628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6687FC-1A5F-488D-B5C5-7DEA207F627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52726C-35D0-411D-8BF0-798BABA74E5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3659905-0D8E-4B15-A1D2-BF0EF80D47E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1" y="0"/>
            <a:ext cx="9144000" cy="6853335"/>
          </a:xfrm>
          <a:prstGeom prst="rect">
            <a:avLst/>
          </a:prstGeom>
        </p:spPr>
      </p:pic>
      <p:sp>
        <p:nvSpPr>
          <p:cNvPr id="3" name="TextBox 2"/>
          <p:cNvSpPr txBox="1"/>
          <p:nvPr/>
        </p:nvSpPr>
        <p:spPr>
          <a:xfrm>
            <a:off x="0" y="0"/>
            <a:ext cx="9144000" cy="954107"/>
          </a:xfrm>
          <a:prstGeom prst="rect">
            <a:avLst/>
          </a:prstGeom>
          <a:noFill/>
        </p:spPr>
        <p:txBody>
          <a:bodyPr wrap="square" rtlCol="0">
            <a:spAutoFit/>
          </a:bodyPr>
          <a:lstStyle/>
          <a:p>
            <a:pPr algn="ctr"/>
            <a:r>
              <a:rPr lang="en-US" b="1" u="sng" dirty="0">
                <a:solidFill>
                  <a:srgbClr val="FFFF00"/>
                </a:solidFill>
              </a:rPr>
              <a:t> </a:t>
            </a:r>
            <a:r>
              <a:rPr lang="en-US" sz="2800" b="1" u="sng" dirty="0" smtClean="0">
                <a:solidFill>
                  <a:srgbClr val="FFFF00"/>
                </a:solidFill>
              </a:rPr>
              <a:t>PEASE DEVELOPMENT AUTHORITY</a:t>
            </a:r>
          </a:p>
          <a:p>
            <a:pPr algn="ctr"/>
            <a:r>
              <a:rPr lang="en-US" sz="2800" b="1" u="sng" dirty="0" smtClean="0">
                <a:solidFill>
                  <a:srgbClr val="FFFF00"/>
                </a:solidFill>
              </a:rPr>
              <a:t>DIVISION OF PORTS AND HARBORS</a:t>
            </a:r>
            <a:endParaRPr lang="en-US" sz="1200" b="1" dirty="0" smtClean="0">
              <a:solidFill>
                <a:srgbClr val="FFFF00"/>
              </a:solidFill>
            </a:endParaRPr>
          </a:p>
        </p:txBody>
      </p:sp>
      <p:sp>
        <p:nvSpPr>
          <p:cNvPr id="4" name="TextBox 3"/>
          <p:cNvSpPr txBox="1"/>
          <p:nvPr/>
        </p:nvSpPr>
        <p:spPr>
          <a:xfrm>
            <a:off x="304800" y="4495799"/>
            <a:ext cx="8991600" cy="2086725"/>
          </a:xfrm>
          <a:prstGeom prst="rect">
            <a:avLst/>
          </a:prstGeom>
          <a:noFill/>
        </p:spPr>
        <p:txBody>
          <a:bodyPr wrap="square" rtlCol="0">
            <a:spAutoFit/>
          </a:bodyPr>
          <a:lstStyle/>
          <a:p>
            <a:pPr eaLnBrk="1" hangingPunct="1">
              <a:lnSpc>
                <a:spcPct val="80000"/>
              </a:lnSpc>
              <a:buFontTx/>
              <a:buNone/>
            </a:pPr>
            <a:r>
              <a:rPr lang="en-US" b="1" dirty="0">
                <a:solidFill>
                  <a:srgbClr val="FFFF00"/>
                </a:solidFill>
              </a:rPr>
              <a:t>The management, maintenance, operation and maritime security of:</a:t>
            </a:r>
          </a:p>
          <a:p>
            <a:pPr marL="285750" indent="-285750" eaLnBrk="1" hangingPunct="1">
              <a:lnSpc>
                <a:spcPct val="80000"/>
              </a:lnSpc>
              <a:buFont typeface="Arial" panose="020B0604020202020204" pitchFamily="34" charset="0"/>
              <a:buChar char="•"/>
            </a:pPr>
            <a:r>
              <a:rPr lang="en-US" b="1" dirty="0">
                <a:solidFill>
                  <a:srgbClr val="FFFF00"/>
                </a:solidFill>
              </a:rPr>
              <a:t>The state owned, deep water, public access, general cargo marine terminal</a:t>
            </a:r>
          </a:p>
          <a:p>
            <a:pPr marL="285750" indent="-285750" eaLnBrk="1" hangingPunct="1">
              <a:lnSpc>
                <a:spcPct val="80000"/>
              </a:lnSpc>
              <a:buFont typeface="Arial" panose="020B0604020202020204" pitchFamily="34" charset="0"/>
              <a:buChar char="•"/>
            </a:pPr>
            <a:r>
              <a:rPr lang="en-US" b="1" dirty="0">
                <a:solidFill>
                  <a:srgbClr val="FFFF00"/>
                </a:solidFill>
              </a:rPr>
              <a:t>Passenger/ferry, commercial fishing and recreational vessel facilities in Portsmouth, Rye and Hampton Harbors</a:t>
            </a:r>
          </a:p>
          <a:p>
            <a:pPr marL="285750" indent="-285750" eaLnBrk="1" hangingPunct="1">
              <a:lnSpc>
                <a:spcPct val="80000"/>
              </a:lnSpc>
              <a:buFont typeface="Arial" panose="020B0604020202020204" pitchFamily="34" charset="0"/>
              <a:buChar char="•"/>
            </a:pPr>
            <a:r>
              <a:rPr lang="en-US" b="1" dirty="0">
                <a:solidFill>
                  <a:srgbClr val="FFFF00"/>
                </a:solidFill>
              </a:rPr>
              <a:t>Permitting of moorings and placement of aids to navigation in tidal waters</a:t>
            </a:r>
          </a:p>
          <a:p>
            <a:pPr marL="285750" indent="-285750" eaLnBrk="1" hangingPunct="1">
              <a:lnSpc>
                <a:spcPct val="80000"/>
              </a:lnSpc>
              <a:buFont typeface="Arial" panose="020B0604020202020204" pitchFamily="34" charset="0"/>
              <a:buChar char="•"/>
            </a:pPr>
            <a:r>
              <a:rPr lang="en-US" b="1" dirty="0">
                <a:solidFill>
                  <a:srgbClr val="FFFF00"/>
                </a:solidFill>
              </a:rPr>
              <a:t>Licensing of harbor, river and docking pilots</a:t>
            </a:r>
          </a:p>
          <a:p>
            <a:pPr marL="285750" indent="-285750" eaLnBrk="1" hangingPunct="1">
              <a:lnSpc>
                <a:spcPct val="80000"/>
              </a:lnSpc>
              <a:buFont typeface="Arial" panose="020B0604020202020204" pitchFamily="34" charset="0"/>
              <a:buChar char="•"/>
            </a:pPr>
            <a:r>
              <a:rPr lang="en-US" b="1" dirty="0">
                <a:solidFill>
                  <a:srgbClr val="FFFF00"/>
                </a:solidFill>
              </a:rPr>
              <a:t>Maintaining and dredging channels, harbors and anchorages</a:t>
            </a:r>
          </a:p>
          <a:p>
            <a:pPr marL="285750" indent="-285750" eaLnBrk="1" hangingPunct="1">
              <a:lnSpc>
                <a:spcPct val="80000"/>
              </a:lnSpc>
              <a:buFont typeface="Arial" panose="020B0604020202020204" pitchFamily="34" charset="0"/>
              <a:buChar char="•"/>
            </a:pPr>
            <a:r>
              <a:rPr lang="en-US" b="1" dirty="0">
                <a:solidFill>
                  <a:srgbClr val="FFFF00"/>
                </a:solidFill>
              </a:rPr>
              <a:t>Establishing and maintaining Foreign-Trade Zones in New Hampshire </a:t>
            </a:r>
          </a:p>
          <a:p>
            <a:pPr marL="285750" indent="-285750" eaLnBrk="1" hangingPunct="1">
              <a:lnSpc>
                <a:spcPct val="80000"/>
              </a:lnSpc>
              <a:buFont typeface="Arial" panose="020B0604020202020204" pitchFamily="34" charset="0"/>
              <a:buChar char="•"/>
            </a:pPr>
            <a:r>
              <a:rPr lang="en-US" b="1" dirty="0">
                <a:solidFill>
                  <a:srgbClr val="FFFF00"/>
                </a:solidFill>
              </a:rPr>
              <a:t>Management of a Revolving Loan Fund for commercial fishermen</a:t>
            </a:r>
          </a:p>
        </p:txBody>
      </p:sp>
    </p:spTree>
    <p:extLst>
      <p:ext uri="{BB962C8B-B14F-4D97-AF65-F5344CB8AC3E}">
        <p14:creationId xmlns:p14="http://schemas.microsoft.com/office/powerpoint/2010/main" val="63357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228600"/>
            <a:ext cx="9144000" cy="523220"/>
          </a:xfrm>
          <a:prstGeom prst="rect">
            <a:avLst/>
          </a:prstGeom>
          <a:noFill/>
        </p:spPr>
        <p:txBody>
          <a:bodyPr wrap="square" rtlCol="0">
            <a:spAutoFit/>
          </a:bodyPr>
          <a:lstStyle/>
          <a:p>
            <a:pPr algn="ctr"/>
            <a:r>
              <a:rPr lang="en-US" sz="2800" b="1" u="sng" dirty="0" smtClean="0"/>
              <a:t>PROJECT CARGO</a:t>
            </a:r>
            <a:endParaRPr lang="en-US" sz="2800" b="1" u="sng" dirty="0"/>
          </a:p>
        </p:txBody>
      </p:sp>
      <p:sp>
        <p:nvSpPr>
          <p:cNvPr id="4" name="TextBox 3"/>
          <p:cNvSpPr txBox="1"/>
          <p:nvPr/>
        </p:nvSpPr>
        <p:spPr>
          <a:xfrm>
            <a:off x="6553200" y="5257800"/>
            <a:ext cx="2590800" cy="1015663"/>
          </a:xfrm>
          <a:prstGeom prst="rect">
            <a:avLst/>
          </a:prstGeom>
          <a:noFill/>
        </p:spPr>
        <p:txBody>
          <a:bodyPr wrap="square" rtlCol="0">
            <a:spAutoFit/>
          </a:bodyPr>
          <a:lstStyle/>
          <a:p>
            <a:r>
              <a:rPr lang="en-US" sz="2000" b="1" dirty="0" smtClean="0">
                <a:solidFill>
                  <a:schemeClr val="bg1"/>
                </a:solidFill>
              </a:rPr>
              <a:t>Wind Turbines </a:t>
            </a:r>
          </a:p>
          <a:p>
            <a:pPr marL="342900" indent="-342900">
              <a:buFont typeface="Arial" panose="020B0604020202020204" pitchFamily="34" charset="0"/>
              <a:buChar char="•"/>
            </a:pPr>
            <a:r>
              <a:rPr lang="en-US" sz="2000" b="1" dirty="0" smtClean="0">
                <a:solidFill>
                  <a:schemeClr val="bg1"/>
                </a:solidFill>
              </a:rPr>
              <a:t>Towers</a:t>
            </a:r>
          </a:p>
          <a:p>
            <a:pPr marL="342900" indent="-342900">
              <a:buFont typeface="Arial" panose="020B0604020202020204" pitchFamily="34" charset="0"/>
              <a:buChar char="•"/>
            </a:pPr>
            <a:r>
              <a:rPr lang="en-US" sz="2000" b="1" dirty="0" smtClean="0">
                <a:solidFill>
                  <a:schemeClr val="bg1"/>
                </a:solidFill>
              </a:rPr>
              <a:t>Nacelles</a:t>
            </a:r>
            <a:endParaRPr lang="en-US" sz="2000" b="1" dirty="0">
              <a:solidFill>
                <a:schemeClr val="bg1"/>
              </a:solidFill>
            </a:endParaRPr>
          </a:p>
        </p:txBody>
      </p:sp>
    </p:spTree>
    <p:extLst>
      <p:ext uri="{BB962C8B-B14F-4D97-AF65-F5344CB8AC3E}">
        <p14:creationId xmlns:p14="http://schemas.microsoft.com/office/powerpoint/2010/main" val="1852131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JI_0701_Trim_2m00s_3m3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 y="523220"/>
            <a:ext cx="9677399" cy="5562600"/>
          </a:xfrm>
          <a:prstGeom prst="rect">
            <a:avLst/>
          </a:prstGeom>
        </p:spPr>
      </p:pic>
      <p:sp>
        <p:nvSpPr>
          <p:cNvPr id="3" name="TextBox 2"/>
          <p:cNvSpPr txBox="1"/>
          <p:nvPr/>
        </p:nvSpPr>
        <p:spPr>
          <a:xfrm>
            <a:off x="0" y="0"/>
            <a:ext cx="9144000" cy="523220"/>
          </a:xfrm>
          <a:prstGeom prst="rect">
            <a:avLst/>
          </a:prstGeom>
          <a:noFill/>
        </p:spPr>
        <p:txBody>
          <a:bodyPr wrap="square" rtlCol="0">
            <a:spAutoFit/>
          </a:bodyPr>
          <a:lstStyle/>
          <a:p>
            <a:pPr algn="ctr"/>
            <a:r>
              <a:rPr lang="en-US" sz="2800" b="1" u="sng" dirty="0" smtClean="0"/>
              <a:t>TRANSPORTING TOWER SECTIONS</a:t>
            </a:r>
            <a:r>
              <a:rPr lang="en-US" sz="2800" b="1" dirty="0" smtClean="0"/>
              <a:t> </a:t>
            </a:r>
            <a:r>
              <a:rPr lang="en-US" sz="1100" b="1" dirty="0" smtClean="0"/>
              <a:t>video</a:t>
            </a:r>
            <a:r>
              <a:rPr lang="en-US" sz="2800" b="1" u="sng" dirty="0" smtClean="0"/>
              <a:t> </a:t>
            </a:r>
            <a:endParaRPr lang="en-US" sz="2800" b="1" u="sng" dirty="0"/>
          </a:p>
        </p:txBody>
      </p:sp>
    </p:spTree>
    <p:extLst>
      <p:ext uri="{BB962C8B-B14F-4D97-AF65-F5344CB8AC3E}">
        <p14:creationId xmlns:p14="http://schemas.microsoft.com/office/powerpoint/2010/main" val="3313475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5" y="0"/>
            <a:ext cx="9144000" cy="6858000"/>
          </a:xfrm>
          <a:prstGeom prst="rect">
            <a:avLst/>
          </a:prstGeom>
        </p:spPr>
      </p:pic>
      <p:sp>
        <p:nvSpPr>
          <p:cNvPr id="4" name="TextBox 3"/>
          <p:cNvSpPr txBox="1"/>
          <p:nvPr/>
        </p:nvSpPr>
        <p:spPr>
          <a:xfrm>
            <a:off x="16165" y="0"/>
            <a:ext cx="9127835" cy="954107"/>
          </a:xfrm>
          <a:prstGeom prst="rect">
            <a:avLst/>
          </a:prstGeom>
          <a:noFill/>
        </p:spPr>
        <p:txBody>
          <a:bodyPr wrap="square" rtlCol="0">
            <a:spAutoFit/>
          </a:bodyPr>
          <a:lstStyle/>
          <a:p>
            <a:pPr algn="ctr"/>
            <a:r>
              <a:rPr lang="en-US" sz="2800" b="1" u="sng" dirty="0" smtClean="0">
                <a:solidFill>
                  <a:schemeClr val="bg1"/>
                </a:solidFill>
              </a:rPr>
              <a:t>PROJECT CARGO</a:t>
            </a:r>
          </a:p>
          <a:p>
            <a:pPr algn="ctr"/>
            <a:r>
              <a:rPr lang="en-US" sz="2800" b="1" u="sng" dirty="0" smtClean="0">
                <a:solidFill>
                  <a:schemeClr val="bg1"/>
                </a:solidFill>
              </a:rPr>
              <a:t>HEAVY LIFT</a:t>
            </a:r>
            <a:endParaRPr lang="en-US" sz="2800" b="1" u="sng" dirty="0">
              <a:solidFill>
                <a:schemeClr val="bg1"/>
              </a:solidFill>
            </a:endParaRPr>
          </a:p>
        </p:txBody>
      </p:sp>
      <p:sp>
        <p:nvSpPr>
          <p:cNvPr id="5" name="TextBox 4"/>
          <p:cNvSpPr txBox="1"/>
          <p:nvPr/>
        </p:nvSpPr>
        <p:spPr>
          <a:xfrm>
            <a:off x="381000" y="5562600"/>
            <a:ext cx="2484575"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chemeClr val="bg1"/>
                </a:solidFill>
              </a:rPr>
              <a:t>Dry Dock Gate</a:t>
            </a:r>
          </a:p>
          <a:p>
            <a:r>
              <a:rPr lang="en-US" sz="2000" b="1" dirty="0">
                <a:solidFill>
                  <a:schemeClr val="bg1"/>
                </a:solidFill>
              </a:rPr>
              <a:t> </a:t>
            </a:r>
            <a:r>
              <a:rPr lang="en-US" sz="2000" b="1" dirty="0" smtClean="0">
                <a:solidFill>
                  <a:schemeClr val="bg1"/>
                </a:solidFill>
              </a:rPr>
              <a:t>    PNSY</a:t>
            </a:r>
            <a:endParaRPr lang="en-US" sz="2000" b="1" dirty="0">
              <a:solidFill>
                <a:schemeClr val="bg1"/>
              </a:solidFill>
            </a:endParaRPr>
          </a:p>
        </p:txBody>
      </p:sp>
    </p:spTree>
    <p:extLst>
      <p:ext uri="{BB962C8B-B14F-4D97-AF65-F5344CB8AC3E}">
        <p14:creationId xmlns:p14="http://schemas.microsoft.com/office/powerpoint/2010/main" val="2610735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p>
        </p:txBody>
      </p:sp>
      <p:pic>
        <p:nvPicPr>
          <p:cNvPr id="19459" name="Content Placeholder 3" descr="Westinghouse and Weeks.jpg"/>
          <p:cNvPicPr>
            <a:picLocks noGrp="1" noChangeAspect="1"/>
          </p:cNvPicPr>
          <p:nvPr>
            <p:ph idx="1"/>
          </p:nvPr>
        </p:nvPicPr>
        <p:blipFill>
          <a:blip r:embed="rId2" cstate="print"/>
          <a:srcRect/>
          <a:stretch>
            <a:fillRect/>
          </a:stretch>
        </p:blipFill>
        <p:spPr>
          <a:xfrm>
            <a:off x="0" y="0"/>
            <a:ext cx="9144000" cy="6858000"/>
          </a:xfrm>
        </p:spPr>
      </p:pic>
      <p:sp>
        <p:nvSpPr>
          <p:cNvPr id="19460" name="TextBox 4"/>
          <p:cNvSpPr txBox="1">
            <a:spLocks noChangeArrowheads="1"/>
          </p:cNvSpPr>
          <p:nvPr/>
        </p:nvSpPr>
        <p:spPr bwMode="auto">
          <a:xfrm>
            <a:off x="228600" y="0"/>
            <a:ext cx="8305800" cy="954107"/>
          </a:xfrm>
          <a:prstGeom prst="rect">
            <a:avLst/>
          </a:prstGeom>
          <a:noFill/>
          <a:ln w="9525">
            <a:noFill/>
            <a:miter lim="800000"/>
            <a:headEnd/>
            <a:tailEnd/>
          </a:ln>
        </p:spPr>
        <p:txBody>
          <a:bodyPr>
            <a:spAutoFit/>
          </a:bodyPr>
          <a:lstStyle/>
          <a:p>
            <a:pPr algn="ctr"/>
            <a:r>
              <a:rPr lang="en-US" sz="2800" b="1" u="sng" dirty="0" smtClean="0"/>
              <a:t>PROJECT CARGO</a:t>
            </a:r>
          </a:p>
          <a:p>
            <a:pPr algn="ctr"/>
            <a:r>
              <a:rPr lang="en-US" sz="2800" b="1" u="sng" dirty="0" smtClean="0"/>
              <a:t>HEAVY LIFT</a:t>
            </a:r>
            <a:endParaRPr lang="en-US" sz="2800" b="1" u="sng" dirty="0"/>
          </a:p>
        </p:txBody>
      </p:sp>
      <p:sp>
        <p:nvSpPr>
          <p:cNvPr id="19461" name="TextBox 4"/>
          <p:cNvSpPr txBox="1">
            <a:spLocks noChangeArrowheads="1"/>
          </p:cNvSpPr>
          <p:nvPr/>
        </p:nvSpPr>
        <p:spPr bwMode="auto">
          <a:xfrm>
            <a:off x="4343400" y="5867400"/>
            <a:ext cx="4006850" cy="70788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b="1" dirty="0">
                <a:solidFill>
                  <a:schemeClr val="bg1"/>
                </a:solidFill>
              </a:rPr>
              <a:t>Power Plant </a:t>
            </a:r>
            <a:r>
              <a:rPr lang="en-US" sz="2000" b="1" dirty="0" smtClean="0">
                <a:solidFill>
                  <a:schemeClr val="bg1"/>
                </a:solidFill>
              </a:rPr>
              <a:t>Components</a:t>
            </a:r>
          </a:p>
          <a:p>
            <a:r>
              <a:rPr lang="en-US" sz="2000" b="1" dirty="0">
                <a:solidFill>
                  <a:schemeClr val="bg1"/>
                </a:solidFill>
              </a:rPr>
              <a:t> </a:t>
            </a:r>
            <a:r>
              <a:rPr lang="en-US" sz="2000" b="1" dirty="0" smtClean="0">
                <a:solidFill>
                  <a:schemeClr val="bg1"/>
                </a:solidFill>
              </a:rPr>
              <a:t>    Westinghouse Nuclear Div.</a:t>
            </a:r>
            <a:endParaRPr lang="en-US" sz="2000" b="1" dirty="0">
              <a:solidFill>
                <a:schemeClr val="bg1"/>
              </a:solidFill>
            </a:endParaRPr>
          </a:p>
        </p:txBody>
      </p:sp>
    </p:spTree>
    <p:extLst>
      <p:ext uri="{BB962C8B-B14F-4D97-AF65-F5344CB8AC3E}">
        <p14:creationId xmlns:p14="http://schemas.microsoft.com/office/powerpoint/2010/main" val="3127594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144049095"/>
              </p:ext>
            </p:extLst>
          </p:nvPr>
        </p:nvGraphicFramePr>
        <p:xfrm>
          <a:off x="-152400" y="609600"/>
          <a:ext cx="9372600" cy="6324600"/>
        </p:xfrm>
        <a:graphic>
          <a:graphicData uri="http://schemas.openxmlformats.org/presentationml/2006/ole">
            <mc:AlternateContent xmlns:mc="http://schemas.openxmlformats.org/markup-compatibility/2006">
              <mc:Choice xmlns:v="urn:schemas-microsoft-com:vml" Requires="v">
                <p:oleObj spid="_x0000_s5125" name="Acrobat Document" r:id="rId3" imgW="23317200" imgH="15087600" progId="AcroExch.Document.DC">
                  <p:embed/>
                </p:oleObj>
              </mc:Choice>
              <mc:Fallback>
                <p:oleObj name="Acrobat Document" r:id="rId3" imgW="23317200" imgH="15087600" progId="AcroExch.Document.DC">
                  <p:embed/>
                  <p:pic>
                    <p:nvPicPr>
                      <p:cNvPr id="0" name=""/>
                      <p:cNvPicPr/>
                      <p:nvPr/>
                    </p:nvPicPr>
                    <p:blipFill>
                      <a:blip r:embed="rId4"/>
                      <a:stretch>
                        <a:fillRect/>
                      </a:stretch>
                    </p:blipFill>
                    <p:spPr>
                      <a:xfrm>
                        <a:off x="-152400" y="609600"/>
                        <a:ext cx="9372600" cy="6324600"/>
                      </a:xfrm>
                      <a:prstGeom prst="rect">
                        <a:avLst/>
                      </a:prstGeom>
                    </p:spPr>
                  </p:pic>
                </p:oleObj>
              </mc:Fallback>
            </mc:AlternateContent>
          </a:graphicData>
        </a:graphic>
      </p:graphicFrame>
      <p:sp>
        <p:nvSpPr>
          <p:cNvPr id="3" name="Rectangle 2"/>
          <p:cNvSpPr/>
          <p:nvPr/>
        </p:nvSpPr>
        <p:spPr>
          <a:xfrm>
            <a:off x="0" y="0"/>
            <a:ext cx="9144000" cy="523220"/>
          </a:xfrm>
          <a:prstGeom prst="rect">
            <a:avLst/>
          </a:prstGeom>
        </p:spPr>
        <p:txBody>
          <a:bodyPr wrap="square">
            <a:spAutoFit/>
          </a:bodyPr>
          <a:lstStyle/>
          <a:p>
            <a:pPr algn="ctr"/>
            <a:r>
              <a:rPr lang="en-US" sz="2800" b="1" u="sng" dirty="0" smtClean="0"/>
              <a:t>#1 </a:t>
            </a:r>
            <a:r>
              <a:rPr lang="en-US" sz="2800" b="1" u="sng" dirty="0"/>
              <a:t>FUNCTIONAL REPLACEMENT</a:t>
            </a:r>
            <a:endParaRPr lang="en-US" sz="2800" dirty="0"/>
          </a:p>
        </p:txBody>
      </p:sp>
      <p:sp>
        <p:nvSpPr>
          <p:cNvPr id="4" name="Rectangle 3"/>
          <p:cNvSpPr/>
          <p:nvPr/>
        </p:nvSpPr>
        <p:spPr>
          <a:xfrm>
            <a:off x="7086600" y="457200"/>
            <a:ext cx="2057400" cy="276999"/>
          </a:xfrm>
          <a:prstGeom prst="rect">
            <a:avLst/>
          </a:prstGeom>
        </p:spPr>
        <p:txBody>
          <a:bodyPr wrap="square">
            <a:spAutoFit/>
          </a:bodyPr>
          <a:lstStyle/>
          <a:p>
            <a:r>
              <a:rPr lang="en-US" sz="1200" b="1" dirty="0" smtClean="0"/>
              <a:t>FHWA </a:t>
            </a:r>
            <a:r>
              <a:rPr lang="en-US" sz="1200" b="1" dirty="0"/>
              <a:t>&amp; NHDOT</a:t>
            </a:r>
          </a:p>
        </p:txBody>
      </p:sp>
    </p:spTree>
    <p:extLst>
      <p:ext uri="{BB962C8B-B14F-4D97-AF65-F5344CB8AC3E}">
        <p14:creationId xmlns:p14="http://schemas.microsoft.com/office/powerpoint/2010/main" val="1216548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12658411"/>
              </p:ext>
            </p:extLst>
          </p:nvPr>
        </p:nvGraphicFramePr>
        <p:xfrm>
          <a:off x="-76200" y="533400"/>
          <a:ext cx="9296400" cy="6302376"/>
        </p:xfrm>
        <a:graphic>
          <a:graphicData uri="http://schemas.openxmlformats.org/presentationml/2006/ole">
            <mc:AlternateContent xmlns:mc="http://schemas.openxmlformats.org/markup-compatibility/2006">
              <mc:Choice xmlns:v="urn:schemas-microsoft-com:vml" Requires="v">
                <p:oleObj spid="_x0000_s6149" name="Acrobat Document" r:id="rId3" imgW="23317200" imgH="15087600" progId="AcroExch.Document.DC">
                  <p:embed/>
                </p:oleObj>
              </mc:Choice>
              <mc:Fallback>
                <p:oleObj name="Acrobat Document" r:id="rId3" imgW="23317200" imgH="15087600" progId="AcroExch.Document.DC">
                  <p:embed/>
                  <p:pic>
                    <p:nvPicPr>
                      <p:cNvPr id="0" name=""/>
                      <p:cNvPicPr/>
                      <p:nvPr/>
                    </p:nvPicPr>
                    <p:blipFill>
                      <a:blip r:embed="rId4"/>
                      <a:stretch>
                        <a:fillRect/>
                      </a:stretch>
                    </p:blipFill>
                    <p:spPr>
                      <a:xfrm>
                        <a:off x="-76200" y="533400"/>
                        <a:ext cx="9296400" cy="6302376"/>
                      </a:xfrm>
                      <a:prstGeom prst="rect">
                        <a:avLst/>
                      </a:prstGeom>
                    </p:spPr>
                  </p:pic>
                </p:oleObj>
              </mc:Fallback>
            </mc:AlternateContent>
          </a:graphicData>
        </a:graphic>
      </p:graphicFrame>
      <p:sp>
        <p:nvSpPr>
          <p:cNvPr id="3" name="TextBox 2"/>
          <p:cNvSpPr txBox="1"/>
          <p:nvPr/>
        </p:nvSpPr>
        <p:spPr>
          <a:xfrm>
            <a:off x="0" y="0"/>
            <a:ext cx="9144000" cy="707886"/>
          </a:xfrm>
          <a:prstGeom prst="rect">
            <a:avLst/>
          </a:prstGeom>
          <a:noFill/>
        </p:spPr>
        <p:txBody>
          <a:bodyPr wrap="square" rtlCol="0">
            <a:spAutoFit/>
          </a:bodyPr>
          <a:lstStyle/>
          <a:p>
            <a:pPr algn="ctr"/>
            <a:r>
              <a:rPr lang="en-US" sz="2800" b="1" u="sng" dirty="0" smtClean="0"/>
              <a:t>#2 REHABILITAION &amp; MODIFICATION</a:t>
            </a:r>
            <a:endParaRPr lang="en-US" sz="1200" b="1" dirty="0" smtClean="0"/>
          </a:p>
          <a:p>
            <a:pPr algn="ctr"/>
            <a:r>
              <a:rPr lang="en-US" sz="1200" b="1" dirty="0"/>
              <a:t> </a:t>
            </a:r>
            <a:r>
              <a:rPr lang="en-US" sz="1200" b="1" dirty="0" smtClean="0"/>
              <a:t>                                                                                                                                                                  USDOT BUILD GRANT</a:t>
            </a:r>
            <a:endParaRPr lang="en-US" sz="2800" b="1" dirty="0"/>
          </a:p>
        </p:txBody>
      </p:sp>
    </p:spTree>
    <p:extLst>
      <p:ext uri="{BB962C8B-B14F-4D97-AF65-F5344CB8AC3E}">
        <p14:creationId xmlns:p14="http://schemas.microsoft.com/office/powerpoint/2010/main" val="3223760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47" y="529804"/>
            <a:ext cx="8596105" cy="6328196"/>
          </a:xfrm>
          <a:prstGeom prst="rect">
            <a:avLst/>
          </a:prstGeom>
        </p:spPr>
      </p:pic>
      <p:sp>
        <p:nvSpPr>
          <p:cNvPr id="5" name="TextBox 4"/>
          <p:cNvSpPr txBox="1"/>
          <p:nvPr/>
        </p:nvSpPr>
        <p:spPr>
          <a:xfrm flipH="1">
            <a:off x="-1" y="0"/>
            <a:ext cx="9143999" cy="523220"/>
          </a:xfrm>
          <a:prstGeom prst="rect">
            <a:avLst/>
          </a:prstGeom>
          <a:noFill/>
        </p:spPr>
        <p:txBody>
          <a:bodyPr wrap="square" rtlCol="0">
            <a:spAutoFit/>
          </a:bodyPr>
          <a:lstStyle/>
          <a:p>
            <a:pPr algn="ctr"/>
            <a:r>
              <a:rPr lang="en-US" sz="2800" b="1" u="sng" dirty="0" smtClean="0"/>
              <a:t>#3 TURNING BASIN EXPANSION</a:t>
            </a:r>
            <a:endParaRPr lang="en-US" sz="2800" b="1" u="sng" dirty="0"/>
          </a:p>
        </p:txBody>
      </p:sp>
      <p:sp>
        <p:nvSpPr>
          <p:cNvPr id="6" name="TextBox 5"/>
          <p:cNvSpPr txBox="1"/>
          <p:nvPr/>
        </p:nvSpPr>
        <p:spPr>
          <a:xfrm>
            <a:off x="7315200" y="304800"/>
            <a:ext cx="1828798" cy="276999"/>
          </a:xfrm>
          <a:prstGeom prst="rect">
            <a:avLst/>
          </a:prstGeom>
          <a:noFill/>
        </p:spPr>
        <p:txBody>
          <a:bodyPr wrap="square" rtlCol="0">
            <a:spAutoFit/>
          </a:bodyPr>
          <a:lstStyle/>
          <a:p>
            <a:r>
              <a:rPr lang="en-US" sz="1200" b="1" dirty="0" smtClean="0"/>
              <a:t>US ARMY CORPS</a:t>
            </a:r>
            <a:endParaRPr lang="en-US" sz="1200" b="1" dirty="0"/>
          </a:p>
        </p:txBody>
      </p:sp>
    </p:spTree>
    <p:extLst>
      <p:ext uri="{BB962C8B-B14F-4D97-AF65-F5344CB8AC3E}">
        <p14:creationId xmlns:p14="http://schemas.microsoft.com/office/powerpoint/2010/main" val="388861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2286000"/>
          </a:xfrm>
        </p:spPr>
        <p:txBody>
          <a:bodyPr/>
          <a:lstStyle/>
          <a:p>
            <a:pPr eaLnBrk="1" hangingPunct="1"/>
            <a:r>
              <a:rPr lang="en-US" sz="2800" b="1" u="sng" dirty="0" smtClean="0">
                <a:solidFill>
                  <a:schemeClr val="bg1"/>
                </a:solidFill>
              </a:rPr>
              <a:t>DIVISION OF PORTS AND HARBORS</a:t>
            </a:r>
            <a:br>
              <a:rPr lang="en-US" sz="2800" b="1" u="sng" dirty="0" smtClean="0">
                <a:solidFill>
                  <a:schemeClr val="bg1"/>
                </a:solidFill>
              </a:rPr>
            </a:br>
            <a:r>
              <a:rPr lang="en-US" sz="2000" b="1" dirty="0" smtClean="0">
                <a:solidFill>
                  <a:schemeClr val="bg1"/>
                </a:solidFill>
              </a:rPr>
              <a:t>Plan for the Maintenance and Development of the Ports and Tidal Waters</a:t>
            </a:r>
            <a:br>
              <a:rPr lang="en-US" sz="2000" b="1" dirty="0" smtClean="0">
                <a:solidFill>
                  <a:schemeClr val="bg1"/>
                </a:solidFill>
              </a:rPr>
            </a:br>
            <a:r>
              <a:rPr lang="en-US" sz="2000" b="1" dirty="0" smtClean="0">
                <a:solidFill>
                  <a:schemeClr val="bg1"/>
                </a:solidFill>
              </a:rPr>
              <a:t>Aid in the Development of Salt </a:t>
            </a:r>
            <a:r>
              <a:rPr lang="en-US" sz="2000" b="1" dirty="0">
                <a:solidFill>
                  <a:schemeClr val="bg1"/>
                </a:solidFill>
              </a:rPr>
              <a:t>W</a:t>
            </a:r>
            <a:r>
              <a:rPr lang="en-US" sz="2000" b="1" dirty="0" smtClean="0">
                <a:solidFill>
                  <a:schemeClr val="bg1"/>
                </a:solidFill>
              </a:rPr>
              <a:t>ater </a:t>
            </a:r>
            <a:r>
              <a:rPr lang="en-US" sz="2000" b="1" dirty="0">
                <a:solidFill>
                  <a:schemeClr val="bg1"/>
                </a:solidFill>
              </a:rPr>
              <a:t>F</a:t>
            </a:r>
            <a:r>
              <a:rPr lang="en-US" sz="2000" b="1" dirty="0" smtClean="0">
                <a:solidFill>
                  <a:schemeClr val="bg1"/>
                </a:solidFill>
              </a:rPr>
              <a:t>isheries  </a:t>
            </a:r>
            <a:br>
              <a:rPr lang="en-US" sz="2000" b="1" dirty="0" smtClean="0">
                <a:solidFill>
                  <a:schemeClr val="bg1"/>
                </a:solidFill>
              </a:rPr>
            </a:br>
            <a:r>
              <a:rPr lang="en-US" sz="2000" b="1" dirty="0" smtClean="0">
                <a:solidFill>
                  <a:schemeClr val="bg1"/>
                </a:solidFill>
              </a:rPr>
              <a:t>Foster and Stimulate Commerce and the Shipment of Freight through the State’s Ports</a:t>
            </a:r>
            <a:br>
              <a:rPr lang="en-US" sz="2000" b="1" dirty="0" smtClean="0">
                <a:solidFill>
                  <a:schemeClr val="bg1"/>
                </a:solidFill>
              </a:rPr>
            </a:br>
            <a:r>
              <a:rPr lang="en-US" sz="2000" b="1" dirty="0" smtClean="0">
                <a:solidFill>
                  <a:schemeClr val="bg1"/>
                </a:solidFill>
              </a:rPr>
              <a:t>RSA 12-G</a:t>
            </a:r>
            <a:br>
              <a:rPr lang="en-US" sz="2000" b="1" dirty="0" smtClean="0">
                <a:solidFill>
                  <a:schemeClr val="bg1"/>
                </a:solidFill>
              </a:rPr>
            </a:br>
            <a:endParaRPr lang="en-US" sz="2800" b="1" dirty="0" smtClean="0">
              <a:solidFill>
                <a:schemeClr val="bg1"/>
              </a:solidFill>
            </a:endParaRPr>
          </a:p>
        </p:txBody>
      </p:sp>
      <p:sp>
        <p:nvSpPr>
          <p:cNvPr id="24579" name="Rectangle 3"/>
          <p:cNvSpPr>
            <a:spLocks noGrp="1" noChangeArrowheads="1"/>
          </p:cNvSpPr>
          <p:nvPr>
            <p:ph type="body" idx="1"/>
          </p:nvPr>
        </p:nvSpPr>
        <p:spPr>
          <a:xfrm>
            <a:off x="0" y="6096000"/>
            <a:ext cx="8686800" cy="609600"/>
          </a:xfrm>
        </p:spPr>
        <p:txBody>
          <a:bodyPr/>
          <a:lstStyle/>
          <a:p>
            <a:pPr eaLnBrk="1" hangingPunct="1">
              <a:buFontTx/>
              <a:buNone/>
            </a:pPr>
            <a:r>
              <a:rPr lang="en-US" sz="1800" b="1" dirty="0" smtClean="0">
                <a:solidFill>
                  <a:schemeClr val="bg1"/>
                </a:solidFill>
              </a:rPr>
              <a:t>www.portofnh.org</a:t>
            </a:r>
          </a:p>
        </p:txBody>
      </p:sp>
      <p:sp>
        <p:nvSpPr>
          <p:cNvPr id="24580" name="Text Box 4"/>
          <p:cNvSpPr txBox="1">
            <a:spLocks noChangeArrowheads="1"/>
          </p:cNvSpPr>
          <p:nvPr/>
        </p:nvSpPr>
        <p:spPr bwMode="auto">
          <a:xfrm>
            <a:off x="1676400" y="1179513"/>
            <a:ext cx="5562600" cy="366712"/>
          </a:xfrm>
          <a:prstGeom prst="rect">
            <a:avLst/>
          </a:prstGeom>
          <a:noFill/>
          <a:ln w="9525">
            <a:noFill/>
            <a:miter lim="800000"/>
            <a:headEnd/>
            <a:tailEnd/>
          </a:ln>
        </p:spPr>
        <p:txBody>
          <a:bodyPr>
            <a:spAutoFit/>
          </a:bodyPr>
          <a:lstStyle/>
          <a:p>
            <a:endParaRPr lang="en-US"/>
          </a:p>
        </p:txBody>
      </p:sp>
      <p:sp>
        <p:nvSpPr>
          <p:cNvPr id="2" name="TextBox 1"/>
          <p:cNvSpPr txBox="1"/>
          <p:nvPr/>
        </p:nvSpPr>
        <p:spPr>
          <a:xfrm>
            <a:off x="4953000" y="6096000"/>
            <a:ext cx="3733800" cy="369332"/>
          </a:xfrm>
          <a:prstGeom prst="rect">
            <a:avLst/>
          </a:prstGeom>
          <a:noFill/>
        </p:spPr>
        <p:txBody>
          <a:bodyPr wrap="square" rtlCol="0">
            <a:spAutoFit/>
          </a:bodyPr>
          <a:lstStyle/>
          <a:p>
            <a:r>
              <a:rPr lang="en-US" b="1" dirty="0" smtClean="0">
                <a:solidFill>
                  <a:schemeClr val="bg1"/>
                </a:solidFill>
              </a:rPr>
              <a:t>Captain Geno Marconi, Director</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53879193"/>
              </p:ext>
            </p:extLst>
          </p:nvPr>
        </p:nvGraphicFramePr>
        <p:xfrm>
          <a:off x="228600" y="486771"/>
          <a:ext cx="8577447" cy="6159466"/>
        </p:xfrm>
        <a:graphic>
          <a:graphicData uri="http://schemas.openxmlformats.org/presentationml/2006/ole">
            <mc:AlternateContent xmlns:mc="http://schemas.openxmlformats.org/markup-compatibility/2006">
              <mc:Choice xmlns:v="urn:schemas-microsoft-com:vml" Requires="v">
                <p:oleObj spid="_x0000_s3088"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7274" t="7841" r="3636" b="9410"/>
                      <a:stretch>
                        <a:fillRect/>
                      </a:stretch>
                    </p:blipFill>
                    <p:spPr bwMode="auto">
                      <a:xfrm>
                        <a:off x="228600" y="486771"/>
                        <a:ext cx="8577447" cy="61594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8"/>
          <p:cNvSpPr>
            <a:spLocks noGrp="1"/>
          </p:cNvSpPr>
          <p:nvPr>
            <p:ph type="sldNum" sz="quarter" idx="10"/>
          </p:nvPr>
        </p:nvSpPr>
        <p:spPr>
          <a:xfrm>
            <a:off x="0" y="6553200"/>
            <a:ext cx="457200" cy="304800"/>
          </a:xfrm>
        </p:spPr>
        <p:txBody>
          <a:bodyPr/>
          <a:lstStyle/>
          <a:p>
            <a:pPr>
              <a:defRPr/>
            </a:pPr>
            <a:fld id="{0D0C78F9-3B6F-4677-AE56-3E536FFADDBC}" type="slidenum">
              <a:rPr lang="en-US" smtClean="0"/>
              <a:pPr>
                <a:defRPr/>
              </a:pPr>
              <a:t>2</a:t>
            </a:fld>
            <a:endParaRPr lang="en-US" dirty="0"/>
          </a:p>
        </p:txBody>
      </p:sp>
      <p:sp>
        <p:nvSpPr>
          <p:cNvPr id="4" name="TextBox 3"/>
          <p:cNvSpPr txBox="1"/>
          <p:nvPr/>
        </p:nvSpPr>
        <p:spPr>
          <a:xfrm>
            <a:off x="228600" y="6616690"/>
            <a:ext cx="5943600" cy="261610"/>
          </a:xfrm>
          <a:prstGeom prst="rect">
            <a:avLst/>
          </a:prstGeom>
          <a:noFill/>
        </p:spPr>
        <p:txBody>
          <a:bodyPr wrap="square" rtlCol="0">
            <a:spAutoFit/>
          </a:bodyPr>
          <a:lstStyle/>
          <a:p>
            <a:r>
              <a:rPr lang="en-US" sz="1100" b="1" dirty="0" smtClean="0"/>
              <a:t>*From U.S. Army Corps of Engineers</a:t>
            </a:r>
            <a:endParaRPr lang="en-US" sz="1100" b="1" dirty="0"/>
          </a:p>
        </p:txBody>
      </p:sp>
      <p:sp>
        <p:nvSpPr>
          <p:cNvPr id="5" name="TextBox 4"/>
          <p:cNvSpPr txBox="1"/>
          <p:nvPr/>
        </p:nvSpPr>
        <p:spPr>
          <a:xfrm>
            <a:off x="0" y="0"/>
            <a:ext cx="9144000" cy="523220"/>
          </a:xfrm>
          <a:prstGeom prst="rect">
            <a:avLst/>
          </a:prstGeom>
          <a:noFill/>
        </p:spPr>
        <p:txBody>
          <a:bodyPr wrap="square" rtlCol="0">
            <a:spAutoFit/>
          </a:bodyPr>
          <a:lstStyle/>
          <a:p>
            <a:pPr algn="ctr"/>
            <a:r>
              <a:rPr lang="en-US" sz="2800" b="1" u="sng" dirty="0" smtClean="0"/>
              <a:t>PISCATAQUA RIVER TERMINALS</a:t>
            </a:r>
            <a:endParaRPr lang="en-US" sz="2800" b="1" u="sng" dirty="0"/>
          </a:p>
        </p:txBody>
      </p:sp>
    </p:spTree>
    <p:extLst>
      <p:ext uri="{BB962C8B-B14F-4D97-AF65-F5344CB8AC3E}">
        <p14:creationId xmlns:p14="http://schemas.microsoft.com/office/powerpoint/2010/main" val="3688503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0"/>
            <a:ext cx="10430087" cy="7391400"/>
          </a:xfrm>
          <a:prstGeom prst="rect">
            <a:avLst/>
          </a:prstGeom>
        </p:spPr>
      </p:pic>
      <p:sp>
        <p:nvSpPr>
          <p:cNvPr id="3" name="TextBox 2"/>
          <p:cNvSpPr txBox="1"/>
          <p:nvPr/>
        </p:nvSpPr>
        <p:spPr>
          <a:xfrm>
            <a:off x="3657600" y="0"/>
            <a:ext cx="2372827" cy="523220"/>
          </a:xfrm>
          <a:prstGeom prst="rect">
            <a:avLst/>
          </a:prstGeom>
          <a:noFill/>
        </p:spPr>
        <p:txBody>
          <a:bodyPr wrap="square" rtlCol="0">
            <a:spAutoFit/>
          </a:bodyPr>
          <a:lstStyle/>
          <a:p>
            <a:r>
              <a:rPr lang="en-US" sz="2800" b="1" u="sng" dirty="0"/>
              <a:t>PILOTAGE</a:t>
            </a:r>
            <a:endParaRPr lang="en-US" sz="2800" dirty="0"/>
          </a:p>
        </p:txBody>
      </p:sp>
      <p:sp>
        <p:nvSpPr>
          <p:cNvPr id="5" name="Rectangle 4"/>
          <p:cNvSpPr/>
          <p:nvPr/>
        </p:nvSpPr>
        <p:spPr>
          <a:xfrm>
            <a:off x="0" y="597932"/>
            <a:ext cx="9296400" cy="830997"/>
          </a:xfrm>
          <a:prstGeom prst="rect">
            <a:avLst/>
          </a:prstGeom>
        </p:spPr>
        <p:txBody>
          <a:bodyPr wrap="square">
            <a:spAutoFit/>
          </a:bodyPr>
          <a:lstStyle/>
          <a:p>
            <a:pPr algn="ctr" eaLnBrk="1" hangingPunct="1">
              <a:lnSpc>
                <a:spcPct val="80000"/>
              </a:lnSpc>
              <a:buFontTx/>
              <a:buNone/>
            </a:pPr>
            <a:r>
              <a:rPr lang="en-US" sz="2000" b="1" dirty="0"/>
              <a:t>A pilot is a licensed </a:t>
            </a:r>
            <a:r>
              <a:rPr lang="en-US" sz="2000" b="1" dirty="0" smtClean="0"/>
              <a:t>Merchant </a:t>
            </a:r>
            <a:r>
              <a:rPr lang="en-US" sz="2000" b="1" dirty="0"/>
              <a:t>M</a:t>
            </a:r>
            <a:r>
              <a:rPr lang="en-US" sz="2000" b="1" dirty="0" smtClean="0"/>
              <a:t>ariner</a:t>
            </a:r>
            <a:r>
              <a:rPr lang="en-US" sz="2000" b="1" dirty="0"/>
              <a:t>, who by qualification and experience, is licensed by the US Coast Guard to act as a pilot (guide) aboard vessels transiting local waters designated as the “Pilotage Area”</a:t>
            </a:r>
          </a:p>
        </p:txBody>
      </p:sp>
      <p:sp>
        <p:nvSpPr>
          <p:cNvPr id="7" name="TextBox 6"/>
          <p:cNvSpPr txBox="1"/>
          <p:nvPr/>
        </p:nvSpPr>
        <p:spPr>
          <a:xfrm>
            <a:off x="838200" y="5867400"/>
            <a:ext cx="8153400" cy="707886"/>
          </a:xfrm>
          <a:prstGeom prst="rect">
            <a:avLst/>
          </a:prstGeom>
          <a:noFill/>
        </p:spPr>
        <p:txBody>
          <a:bodyPr wrap="square" rtlCol="0">
            <a:spAutoFit/>
          </a:bodyPr>
          <a:lstStyle/>
          <a:p>
            <a:pPr algn="ctr"/>
            <a:r>
              <a:rPr lang="en-US" sz="2000" b="1" dirty="0" smtClean="0">
                <a:solidFill>
                  <a:schemeClr val="bg1"/>
                </a:solidFill>
              </a:rPr>
              <a:t>A State Pilot License, issued by the Division, is also required to act as a Pilot in Portsmouth Harbor and the </a:t>
            </a:r>
            <a:r>
              <a:rPr lang="en-US" sz="2000" b="1" dirty="0" err="1" smtClean="0">
                <a:solidFill>
                  <a:schemeClr val="bg1"/>
                </a:solidFill>
              </a:rPr>
              <a:t>Piscataqua</a:t>
            </a:r>
            <a:r>
              <a:rPr lang="en-US" sz="2000" b="1" dirty="0" smtClean="0">
                <a:solidFill>
                  <a:schemeClr val="bg1"/>
                </a:solidFill>
              </a:rPr>
              <a:t> River</a:t>
            </a:r>
            <a:endParaRPr lang="en-US" sz="2000" b="1" dirty="0">
              <a:solidFill>
                <a:schemeClr val="bg1"/>
              </a:solidFill>
            </a:endParaRPr>
          </a:p>
        </p:txBody>
      </p:sp>
    </p:spTree>
    <p:extLst>
      <p:ext uri="{BB962C8B-B14F-4D97-AF65-F5344CB8AC3E}">
        <p14:creationId xmlns:p14="http://schemas.microsoft.com/office/powerpoint/2010/main" val="9558161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59" y="383976"/>
            <a:ext cx="9720529" cy="6474024"/>
          </a:xfrm>
          <a:prstGeom prst="rect">
            <a:avLst/>
          </a:prstGeom>
        </p:spPr>
      </p:pic>
      <p:sp>
        <p:nvSpPr>
          <p:cNvPr id="3" name="Rectangle 2"/>
          <p:cNvSpPr/>
          <p:nvPr/>
        </p:nvSpPr>
        <p:spPr>
          <a:xfrm>
            <a:off x="-572059" y="383976"/>
            <a:ext cx="9716059" cy="523220"/>
          </a:xfrm>
          <a:prstGeom prst="rect">
            <a:avLst/>
          </a:prstGeom>
        </p:spPr>
        <p:txBody>
          <a:bodyPr wrap="square">
            <a:spAutoFit/>
          </a:bodyPr>
          <a:lstStyle/>
          <a:p>
            <a:pPr algn="ctr"/>
            <a:r>
              <a:rPr lang="en-US" sz="2800" b="1" u="sng" dirty="0">
                <a:solidFill>
                  <a:schemeClr val="bg1"/>
                </a:solidFill>
              </a:rPr>
              <a:t>MARKET STREET MARINE TERMINAL</a:t>
            </a:r>
            <a:endParaRPr lang="en-US" sz="2800" dirty="0"/>
          </a:p>
        </p:txBody>
      </p:sp>
      <p:sp>
        <p:nvSpPr>
          <p:cNvPr id="4" name="Rectangle 3"/>
          <p:cNvSpPr/>
          <p:nvPr/>
        </p:nvSpPr>
        <p:spPr>
          <a:xfrm>
            <a:off x="5791200" y="1981200"/>
            <a:ext cx="2971800" cy="1938992"/>
          </a:xfrm>
          <a:prstGeom prst="rect">
            <a:avLst/>
          </a:prstGeom>
        </p:spPr>
        <p:txBody>
          <a:bodyPr wrap="square">
            <a:spAutoFit/>
          </a:bodyPr>
          <a:lstStyle/>
          <a:p>
            <a:pPr marL="342900" indent="-342900">
              <a:buFont typeface="Arial" panose="020B0604020202020204" pitchFamily="34" charset="0"/>
              <a:buChar char="•"/>
            </a:pPr>
            <a:r>
              <a:rPr lang="en-US" sz="2000" b="1" dirty="0" smtClean="0">
                <a:solidFill>
                  <a:schemeClr val="bg1"/>
                </a:solidFill>
              </a:rPr>
              <a:t>State Owned</a:t>
            </a:r>
          </a:p>
          <a:p>
            <a:pPr marL="342900" indent="-342900">
              <a:buFont typeface="Arial" panose="020B0604020202020204" pitchFamily="34" charset="0"/>
              <a:buChar char="•"/>
            </a:pPr>
            <a:r>
              <a:rPr lang="en-US" sz="2000" b="1" dirty="0" smtClean="0">
                <a:solidFill>
                  <a:schemeClr val="bg1"/>
                </a:solidFill>
              </a:rPr>
              <a:t>Deep </a:t>
            </a:r>
            <a:r>
              <a:rPr lang="en-US" sz="2000" b="1" dirty="0">
                <a:solidFill>
                  <a:schemeClr val="bg1"/>
                </a:solidFill>
              </a:rPr>
              <a:t>Water</a:t>
            </a:r>
          </a:p>
          <a:p>
            <a:pPr marL="342900" indent="-342900">
              <a:buFont typeface="Arial" panose="020B0604020202020204" pitchFamily="34" charset="0"/>
              <a:buChar char="•"/>
            </a:pPr>
            <a:r>
              <a:rPr lang="en-US" sz="2000" b="1" dirty="0">
                <a:solidFill>
                  <a:schemeClr val="bg1"/>
                </a:solidFill>
              </a:rPr>
              <a:t>General Cargo</a:t>
            </a:r>
          </a:p>
          <a:p>
            <a:pPr marL="342900" indent="-342900">
              <a:buFont typeface="Arial" panose="020B0604020202020204" pitchFamily="34" charset="0"/>
              <a:buChar char="•"/>
            </a:pPr>
            <a:r>
              <a:rPr lang="en-US" sz="2000" b="1" dirty="0">
                <a:solidFill>
                  <a:schemeClr val="bg1"/>
                </a:solidFill>
              </a:rPr>
              <a:t>General Use</a:t>
            </a:r>
          </a:p>
          <a:p>
            <a:pPr marL="342900" indent="-342900">
              <a:buFont typeface="Arial" panose="020B0604020202020204" pitchFamily="34" charset="0"/>
              <a:buChar char="•"/>
            </a:pPr>
            <a:r>
              <a:rPr lang="en-US" sz="2000" b="1" dirty="0">
                <a:solidFill>
                  <a:schemeClr val="bg1"/>
                </a:solidFill>
              </a:rPr>
              <a:t>Public </a:t>
            </a:r>
            <a:r>
              <a:rPr lang="en-US" sz="2000" b="1" dirty="0" smtClean="0">
                <a:solidFill>
                  <a:schemeClr val="bg1"/>
                </a:solidFill>
              </a:rPr>
              <a:t>Access</a:t>
            </a:r>
          </a:p>
          <a:p>
            <a:pPr marL="342900" indent="-342900">
              <a:buFont typeface="Arial" panose="020B0604020202020204" pitchFamily="34" charset="0"/>
              <a:buChar char="•"/>
            </a:pPr>
            <a:r>
              <a:rPr lang="en-US" sz="2000" b="1" dirty="0" smtClean="0">
                <a:solidFill>
                  <a:schemeClr val="bg1"/>
                </a:solidFill>
              </a:rPr>
              <a:t>Ice Free</a:t>
            </a:r>
            <a:endParaRPr lang="en-US" sz="2000" b="1" dirty="0">
              <a:solidFill>
                <a:schemeClr val="bg1"/>
              </a:solidFill>
            </a:endParaRPr>
          </a:p>
        </p:txBody>
      </p:sp>
    </p:spTree>
    <p:extLst>
      <p:ext uri="{BB962C8B-B14F-4D97-AF65-F5344CB8AC3E}">
        <p14:creationId xmlns:p14="http://schemas.microsoft.com/office/powerpoint/2010/main" val="3726489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152400"/>
            <a:ext cx="9144000" cy="523220"/>
          </a:xfrm>
          <a:prstGeom prst="rect">
            <a:avLst/>
          </a:prstGeom>
          <a:noFill/>
        </p:spPr>
        <p:txBody>
          <a:bodyPr wrap="square" rtlCol="0">
            <a:spAutoFit/>
          </a:bodyPr>
          <a:lstStyle/>
          <a:p>
            <a:pPr algn="ctr"/>
            <a:r>
              <a:rPr lang="en-US" sz="2800" b="1" u="sng" dirty="0" smtClean="0"/>
              <a:t>BULK CARGO</a:t>
            </a:r>
            <a:endParaRPr lang="en-US" sz="2800" b="1" u="sng" dirty="0"/>
          </a:p>
        </p:txBody>
      </p:sp>
      <p:sp>
        <p:nvSpPr>
          <p:cNvPr id="4" name="TextBox 3"/>
          <p:cNvSpPr txBox="1"/>
          <p:nvPr/>
        </p:nvSpPr>
        <p:spPr>
          <a:xfrm>
            <a:off x="381000" y="5029200"/>
            <a:ext cx="6362854"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chemeClr val="bg1"/>
                </a:solidFill>
              </a:rPr>
              <a:t>Morton Salt</a:t>
            </a:r>
          </a:p>
          <a:p>
            <a:pPr marL="342900" indent="-342900">
              <a:buFont typeface="Arial" panose="020B0604020202020204" pitchFamily="34" charset="0"/>
              <a:buChar char="•"/>
            </a:pPr>
            <a:r>
              <a:rPr lang="en-US" sz="2000" b="1" dirty="0" smtClean="0">
                <a:solidFill>
                  <a:schemeClr val="bg1"/>
                </a:solidFill>
              </a:rPr>
              <a:t>Eastern Minerals</a:t>
            </a:r>
          </a:p>
          <a:p>
            <a:pPr marL="342900" indent="-342900">
              <a:buFont typeface="Arial" panose="020B0604020202020204" pitchFamily="34" charset="0"/>
              <a:buChar char="•"/>
            </a:pPr>
            <a:r>
              <a:rPr lang="en-US" sz="2000" b="1" dirty="0" smtClean="0">
                <a:solidFill>
                  <a:schemeClr val="bg1"/>
                </a:solidFill>
              </a:rPr>
              <a:t>FY 2020 – 454,885 Tons Road Salt</a:t>
            </a:r>
            <a:endParaRPr lang="en-US" sz="2000" b="1" dirty="0">
              <a:solidFill>
                <a:schemeClr val="bg1"/>
              </a:solidFill>
            </a:endParaRPr>
          </a:p>
        </p:txBody>
      </p:sp>
    </p:spTree>
    <p:extLst>
      <p:ext uri="{BB962C8B-B14F-4D97-AF65-F5344CB8AC3E}">
        <p14:creationId xmlns:p14="http://schemas.microsoft.com/office/powerpoint/2010/main" val="1290360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29" y="0"/>
            <a:ext cx="10533529" cy="7181850"/>
          </a:xfrm>
          <a:prstGeom prst="rect">
            <a:avLst/>
          </a:prstGeom>
        </p:spPr>
      </p:pic>
      <p:sp>
        <p:nvSpPr>
          <p:cNvPr id="3" name="TextBox 2"/>
          <p:cNvSpPr txBox="1"/>
          <p:nvPr/>
        </p:nvSpPr>
        <p:spPr>
          <a:xfrm>
            <a:off x="-322728" y="0"/>
            <a:ext cx="10533528" cy="954107"/>
          </a:xfrm>
          <a:prstGeom prst="rect">
            <a:avLst/>
          </a:prstGeom>
          <a:noFill/>
        </p:spPr>
        <p:txBody>
          <a:bodyPr wrap="square" rtlCol="0">
            <a:spAutoFit/>
          </a:bodyPr>
          <a:lstStyle/>
          <a:p>
            <a:pPr algn="ctr"/>
            <a:r>
              <a:rPr lang="en-US" sz="2800" b="1" u="sng" dirty="0" smtClean="0"/>
              <a:t>CONSTRUCTION SUPPORT</a:t>
            </a:r>
          </a:p>
          <a:p>
            <a:pPr algn="ctr"/>
            <a:r>
              <a:rPr lang="en-US" sz="2800" b="1" u="sng" dirty="0" smtClean="0"/>
              <a:t>PORTSMOUTH NAVAL SHIPYARD</a:t>
            </a:r>
            <a:endParaRPr lang="en-US" sz="2800" b="1" u="sng" dirty="0"/>
          </a:p>
        </p:txBody>
      </p:sp>
      <p:sp>
        <p:nvSpPr>
          <p:cNvPr id="4" name="TextBox 3"/>
          <p:cNvSpPr txBox="1"/>
          <p:nvPr/>
        </p:nvSpPr>
        <p:spPr>
          <a:xfrm>
            <a:off x="6324600" y="5105400"/>
            <a:ext cx="3886200" cy="1631216"/>
          </a:xfrm>
          <a:prstGeom prst="rect">
            <a:avLst/>
          </a:prstGeom>
          <a:noFill/>
        </p:spPr>
        <p:txBody>
          <a:bodyPr wrap="square" rtlCol="0">
            <a:spAutoFit/>
          </a:bodyPr>
          <a:lstStyle/>
          <a:p>
            <a:r>
              <a:rPr lang="en-US" sz="2000" b="1" dirty="0" smtClean="0">
                <a:solidFill>
                  <a:schemeClr val="bg1"/>
                </a:solidFill>
              </a:rPr>
              <a:t>Concrete Materials</a:t>
            </a:r>
          </a:p>
          <a:p>
            <a:pPr marL="285750" indent="-285750">
              <a:buFont typeface="Arial" panose="020B0604020202020204" pitchFamily="34" charset="0"/>
              <a:buChar char="•"/>
            </a:pPr>
            <a:r>
              <a:rPr lang="en-US" sz="2000" b="1" dirty="0" smtClean="0">
                <a:solidFill>
                  <a:schemeClr val="bg1"/>
                </a:solidFill>
              </a:rPr>
              <a:t>Aggregate</a:t>
            </a:r>
          </a:p>
          <a:p>
            <a:pPr marL="285750" indent="-285750">
              <a:buFont typeface="Arial" panose="020B0604020202020204" pitchFamily="34" charset="0"/>
              <a:buChar char="•"/>
            </a:pPr>
            <a:r>
              <a:rPr lang="en-US" sz="2000" b="1" dirty="0" smtClean="0">
                <a:solidFill>
                  <a:schemeClr val="bg1"/>
                </a:solidFill>
              </a:rPr>
              <a:t>Sand</a:t>
            </a:r>
          </a:p>
          <a:p>
            <a:pPr marL="285750" indent="-285750">
              <a:buFont typeface="Arial" panose="020B0604020202020204" pitchFamily="34" charset="0"/>
              <a:buChar char="•"/>
            </a:pPr>
            <a:r>
              <a:rPr lang="en-US" sz="2000" b="1" dirty="0" smtClean="0">
                <a:solidFill>
                  <a:schemeClr val="bg1"/>
                </a:solidFill>
              </a:rPr>
              <a:t>Cement</a:t>
            </a:r>
          </a:p>
          <a:p>
            <a:pPr marL="285750" indent="-285750">
              <a:buFont typeface="Arial" panose="020B0604020202020204" pitchFamily="34" charset="0"/>
              <a:buChar char="•"/>
            </a:pPr>
            <a:r>
              <a:rPr lang="en-US" sz="2000" b="1" dirty="0" smtClean="0">
                <a:solidFill>
                  <a:schemeClr val="bg1"/>
                </a:solidFill>
              </a:rPr>
              <a:t>Fly Ash</a:t>
            </a:r>
            <a:endParaRPr lang="en-US" sz="2000" b="1" dirty="0">
              <a:solidFill>
                <a:schemeClr val="bg1"/>
              </a:solidFill>
            </a:endParaRPr>
          </a:p>
        </p:txBody>
      </p:sp>
    </p:spTree>
    <p:extLst>
      <p:ext uri="{BB962C8B-B14F-4D97-AF65-F5344CB8AC3E}">
        <p14:creationId xmlns:p14="http://schemas.microsoft.com/office/powerpoint/2010/main" val="1403393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152400"/>
            <a:ext cx="9144000" cy="954107"/>
          </a:xfrm>
          <a:prstGeom prst="rect">
            <a:avLst/>
          </a:prstGeom>
          <a:noFill/>
        </p:spPr>
        <p:txBody>
          <a:bodyPr wrap="square" rtlCol="0">
            <a:spAutoFit/>
          </a:bodyPr>
          <a:lstStyle/>
          <a:p>
            <a:pPr algn="ctr"/>
            <a:r>
              <a:rPr lang="en-US" sz="2800" b="1" u="sng" dirty="0" smtClean="0"/>
              <a:t>CONSTRUCTION SUPPORT</a:t>
            </a:r>
          </a:p>
          <a:p>
            <a:pPr algn="ctr"/>
            <a:r>
              <a:rPr lang="en-US" sz="2800" b="1" u="sng" dirty="0" smtClean="0"/>
              <a:t>PORTSMOUTH NAVAL SHIPYARD</a:t>
            </a:r>
            <a:endParaRPr lang="en-US" sz="2800" b="1" u="sng" dirty="0"/>
          </a:p>
        </p:txBody>
      </p:sp>
      <p:sp>
        <p:nvSpPr>
          <p:cNvPr id="4" name="TextBox 3"/>
          <p:cNvSpPr txBox="1"/>
          <p:nvPr/>
        </p:nvSpPr>
        <p:spPr>
          <a:xfrm>
            <a:off x="76200" y="4800600"/>
            <a:ext cx="3886200"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chemeClr val="bg1"/>
                </a:solidFill>
              </a:rPr>
              <a:t>Equipment Assembly</a:t>
            </a:r>
          </a:p>
          <a:p>
            <a:pPr marL="342900" indent="-342900">
              <a:buFont typeface="Arial" panose="020B0604020202020204" pitchFamily="34" charset="0"/>
              <a:buChar char="•"/>
            </a:pPr>
            <a:r>
              <a:rPr lang="en-US" sz="2000" b="1" dirty="0" smtClean="0">
                <a:solidFill>
                  <a:schemeClr val="bg1"/>
                </a:solidFill>
              </a:rPr>
              <a:t>Material Transport </a:t>
            </a:r>
          </a:p>
          <a:p>
            <a:endParaRPr lang="en-US" sz="2000" b="1" dirty="0">
              <a:solidFill>
                <a:schemeClr val="bg1"/>
              </a:solidFill>
            </a:endParaRPr>
          </a:p>
        </p:txBody>
      </p:sp>
    </p:spTree>
    <p:extLst>
      <p:ext uri="{BB962C8B-B14F-4D97-AF65-F5344CB8AC3E}">
        <p14:creationId xmlns:p14="http://schemas.microsoft.com/office/powerpoint/2010/main" val="941950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34214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67" y="990600"/>
            <a:ext cx="9296400" cy="5143500"/>
          </a:xfrm>
          <a:prstGeom prst="rect">
            <a:avLst/>
          </a:prstGeom>
        </p:spPr>
      </p:pic>
      <p:sp>
        <p:nvSpPr>
          <p:cNvPr id="3" name="TextBox 2"/>
          <p:cNvSpPr txBox="1"/>
          <p:nvPr/>
        </p:nvSpPr>
        <p:spPr>
          <a:xfrm>
            <a:off x="0" y="228600"/>
            <a:ext cx="9144000" cy="523220"/>
          </a:xfrm>
          <a:prstGeom prst="rect">
            <a:avLst/>
          </a:prstGeom>
          <a:noFill/>
        </p:spPr>
        <p:txBody>
          <a:bodyPr wrap="square" rtlCol="0">
            <a:spAutoFit/>
          </a:bodyPr>
          <a:lstStyle/>
          <a:p>
            <a:pPr algn="ctr"/>
            <a:r>
              <a:rPr lang="en-US" sz="2800" b="1" u="sng" dirty="0" smtClean="0"/>
              <a:t>PROJECT CARGO</a:t>
            </a:r>
            <a:r>
              <a:rPr lang="en-US" sz="1100" b="1" dirty="0" smtClean="0"/>
              <a:t>  VIDEO</a:t>
            </a:r>
            <a:endParaRPr lang="en-US" sz="2800" b="1" u="sng" dirty="0"/>
          </a:p>
        </p:txBody>
      </p:sp>
    </p:spTree>
    <p:extLst>
      <p:ext uri="{BB962C8B-B14F-4D97-AF65-F5344CB8AC3E}">
        <p14:creationId xmlns:p14="http://schemas.microsoft.com/office/powerpoint/2010/main" val="626435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0"/>
            <a:ext cx="9144000" cy="46038"/>
          </a:xfrm>
        </p:spPr>
        <p:txBody>
          <a:bodyPr/>
          <a:lstStyle/>
          <a:p>
            <a:endParaRPr lang="en-US" sz="3600" b="1" smtClean="0"/>
          </a:p>
        </p:txBody>
      </p:sp>
      <p:pic>
        <p:nvPicPr>
          <p:cNvPr id="4" name="Content Placeholder 3" descr="windmill blades.jpg"/>
          <p:cNvPicPr>
            <a:picLocks noGrp="1" noChangeAspect="1"/>
          </p:cNvPicPr>
          <p:nvPr>
            <p:ph idx="1"/>
          </p:nvPr>
        </p:nvPicPr>
        <p:blipFill>
          <a:blip r:embed="rId2" cstate="print"/>
          <a:stretch>
            <a:fillRect/>
          </a:stretch>
        </p:blipFill>
        <p:spPr>
          <a:xfrm>
            <a:off x="0" y="0"/>
            <a:ext cx="9144000" cy="6858000"/>
          </a:xfrm>
          <a:ln w="38100" cap="sq">
            <a:solidFill>
              <a:srgbClr val="000000"/>
            </a:solidFill>
          </a:ln>
          <a:effectLst>
            <a:outerShdw blurRad="50800" dist="38100" dir="2700000" algn="tl" rotWithShape="0">
              <a:srgbClr val="000000">
                <a:alpha val="43000"/>
              </a:srgbClr>
            </a:outerShdw>
          </a:effectLst>
        </p:spPr>
      </p:pic>
      <p:sp>
        <p:nvSpPr>
          <p:cNvPr id="20484" name="TextBox 5"/>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a:r>
              <a:rPr lang="en-US" sz="2800" b="1" u="sng" dirty="0" smtClean="0">
                <a:solidFill>
                  <a:schemeClr val="bg1"/>
                </a:solidFill>
              </a:rPr>
              <a:t>PROJECT </a:t>
            </a:r>
            <a:r>
              <a:rPr lang="en-US" sz="2800" b="1" u="sng" dirty="0">
                <a:solidFill>
                  <a:schemeClr val="bg1"/>
                </a:solidFill>
              </a:rPr>
              <a:t>CARGO</a:t>
            </a:r>
          </a:p>
        </p:txBody>
      </p:sp>
      <p:sp>
        <p:nvSpPr>
          <p:cNvPr id="20485" name="TextBox 4"/>
          <p:cNvSpPr txBox="1">
            <a:spLocks noChangeArrowheads="1"/>
          </p:cNvSpPr>
          <p:nvPr/>
        </p:nvSpPr>
        <p:spPr bwMode="auto">
          <a:xfrm>
            <a:off x="6019800" y="6400800"/>
            <a:ext cx="3706813" cy="40005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b="1" dirty="0">
                <a:solidFill>
                  <a:schemeClr val="bg1"/>
                </a:solidFill>
              </a:rPr>
              <a:t>Wind </a:t>
            </a:r>
            <a:r>
              <a:rPr lang="en-US" sz="2000" b="1" dirty="0" smtClean="0">
                <a:solidFill>
                  <a:schemeClr val="bg1"/>
                </a:solidFill>
              </a:rPr>
              <a:t>Turbine Blades</a:t>
            </a:r>
            <a:endParaRPr lang="en-US" sz="2000" b="1" dirty="0">
              <a:solidFill>
                <a:schemeClr val="bg1"/>
              </a:solidFill>
            </a:endParaRPr>
          </a:p>
        </p:txBody>
      </p:sp>
    </p:spTree>
    <p:extLst>
      <p:ext uri="{BB962C8B-B14F-4D97-AF65-F5344CB8AC3E}">
        <p14:creationId xmlns:p14="http://schemas.microsoft.com/office/powerpoint/2010/main" val="2947651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7143</TotalTime>
  <Words>300</Words>
  <Application>Microsoft Office PowerPoint</Application>
  <PresentationFormat>On-screen Show (4:3)</PresentationFormat>
  <Paragraphs>66</Paragraphs>
  <Slides>17</Slides>
  <Notes>3</Notes>
  <HiddenSlides>0</HiddenSlides>
  <MMClips>2</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0" baseType="lpstr">
      <vt:lpstr>Arial</vt:lpstr>
      <vt:lpstr>Default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DIVISION OF PORTS AND HARBORS Plan for the Maintenance and Development of the Ports and Tidal Waters Aid in the Development of Salt Water Fisheries   Foster and Stimulate Commerce and the Shipment of Freight through the State’s Ports RSA 12-G </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DIVISION OF PORTS AND HARBORS April 16th Presentation to the PROPELLER CLUB OF THE UNITED STATES PORT OF PORTSMOUTH, NEW HAMPSHIRE</dc:title>
  <dc:creator>Geno Marconi</dc:creator>
  <cp:lastModifiedBy>Geno Marconi</cp:lastModifiedBy>
  <cp:revision>397</cp:revision>
  <dcterms:created xsi:type="dcterms:W3CDTF">2009-04-13T21:55:55Z</dcterms:created>
  <dcterms:modified xsi:type="dcterms:W3CDTF">2021-08-17T17:01:42Z</dcterms:modified>
</cp:coreProperties>
</file>