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3" r:id="rId6"/>
    <p:sldId id="375" r:id="rId7"/>
    <p:sldId id="370" r:id="rId8"/>
    <p:sldId id="261" r:id="rId9"/>
    <p:sldId id="376" r:id="rId10"/>
    <p:sldId id="260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son Robers" initials="CR" lastIdx="2" clrIdx="0">
    <p:extLst>
      <p:ext uri="{19B8F6BF-5375-455C-9EA6-DF929625EA0E}">
        <p15:presenceInfo xmlns:p15="http://schemas.microsoft.com/office/powerpoint/2012/main" userId="Carson Rober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7CD298-9B44-4E26-AA7A-D0EFC6111711}" v="1" dt="2020-12-21T01:51:20.6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0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291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EE148A0-B89E-46F6-9AAF-DB716FC293AE}" type="datetimeFigureOut">
              <a:rPr lang="en-US" smtClean="0"/>
              <a:t>12/21/20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5EF8DF-C899-49A6-A183-63661ACE5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49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BE647E5-4A90-47C1-8B45-8C6D3F6401F3}" type="datetimeFigureOut">
              <a:rPr lang="en-US" smtClean="0"/>
              <a:t>12/21/20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8C63067-3582-47E7-A43A-C969565A2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8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1660" y="6244471"/>
            <a:ext cx="9144000" cy="6218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-1"/>
            <a:ext cx="7832035" cy="2162001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631" y="4349493"/>
            <a:ext cx="4101894" cy="1060505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32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Leelawadee UI Semilight" panose="020B0402040204020203" pitchFamily="34" charset="-34"/>
              </a:defRPr>
            </a:lvl1pPr>
          </a:lstStyle>
          <a:p>
            <a:fld id="{E585884F-02AF-4D4F-B132-39635C8E1C55}" type="datetime1">
              <a:rPr lang="en-US" smtClean="0"/>
              <a:pPr/>
              <a:t>12/21/20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Leelawadee UI Semilight" panose="020B0402040204020203" pitchFamily="34" charset="-34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Leelawadee UI Semilight" panose="020B0402040204020203" pitchFamily="34" charset="-34"/>
              </a:defRPr>
            </a:lvl1pPr>
          </a:lstStyle>
          <a:p>
            <a:fld id="{9AB6C959-281F-40E5-B5C4-FC4D8C5E32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607485"/>
            <a:ext cx="27751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charset="0"/>
              <a:buNone/>
            </a:pPr>
            <a:r>
              <a:rPr lang="en-US" sz="1000" dirty="0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Power Advisory </a:t>
            </a:r>
            <a:r>
              <a:rPr lang="en-US" sz="1000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LLC 2020. </a:t>
            </a:r>
            <a:r>
              <a:rPr lang="en-US" sz="1000" dirty="0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All Rights Reserved.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58570" y="6457258"/>
            <a:ext cx="4575955" cy="312738"/>
          </a:xfrm>
        </p:spPr>
        <p:txBody>
          <a:bodyPr>
            <a:noAutofit/>
          </a:bodyPr>
          <a:lstStyle>
            <a:lvl1pPr marL="0" indent="0" algn="r">
              <a:buNone/>
              <a:defRPr sz="1800" baseline="0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pPr lvl="0"/>
            <a:r>
              <a:rPr lang="en-US" dirty="0"/>
              <a:t>Prepared for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6659981" y="5945139"/>
            <a:ext cx="2484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www.poweradvisoryllc.com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28570"/>
            <a:ext cx="9144000" cy="20543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43276" y="4286583"/>
            <a:ext cx="2688569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80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ontact 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245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59053"/>
            <a:ext cx="9136727" cy="8158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743" y="1533918"/>
            <a:ext cx="4792334" cy="46620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34BA-E81B-4B6F-BAC7-4DA65CCD09C5}" type="datetime1">
              <a:rPr lang="en-US" smtClean="0"/>
              <a:t>12/21/20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C959-281F-40E5-B5C4-FC4D8C5E324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600698" y="1967760"/>
            <a:ext cx="3281363" cy="325562"/>
          </a:xfrm>
        </p:spPr>
        <p:txBody>
          <a:bodyPr anchor="ctr"/>
          <a:lstStyle>
            <a:lvl1pPr marL="0" indent="0" algn="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</a:defRPr>
            </a:lvl1pPr>
          </a:lstStyle>
          <a:p>
            <a:pPr lvl="0"/>
            <a:r>
              <a:rPr lang="en-US" dirty="0"/>
              <a:t>Prepared for &lt;COMPANY NAME&gt;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600698" y="2319640"/>
            <a:ext cx="3281363" cy="325562"/>
          </a:xfrm>
        </p:spPr>
        <p:txBody>
          <a:bodyPr anchor="ctr"/>
          <a:lstStyle>
            <a:lvl1pPr marL="0" indent="0" algn="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</a:defRPr>
            </a:lvl1pPr>
          </a:lstStyle>
          <a:p>
            <a:pPr lvl="0"/>
            <a:r>
              <a:rPr lang="en-US" dirty="0"/>
              <a:t>&lt;DATE&gt;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5600698" y="5557429"/>
            <a:ext cx="328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</a:rPr>
              <a:t>www.poweradvisoryllc.com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5600698" y="3105967"/>
            <a:ext cx="3281363" cy="325562"/>
          </a:xfrm>
        </p:spPr>
        <p:txBody>
          <a:bodyPr anchor="ctr"/>
          <a:lstStyle>
            <a:lvl1pPr marL="0" indent="0" algn="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</a:defRPr>
            </a:lvl1pPr>
          </a:lstStyle>
          <a:p>
            <a:pPr lvl="0"/>
            <a:r>
              <a:rPr lang="en-US" dirty="0"/>
              <a:t>&lt;NAME&gt;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00698" y="3857479"/>
            <a:ext cx="3281363" cy="325562"/>
          </a:xfrm>
        </p:spPr>
        <p:txBody>
          <a:bodyPr anchor="ctr"/>
          <a:lstStyle>
            <a:lvl1pPr marL="0" indent="0" algn="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</a:defRPr>
            </a:lvl1pPr>
          </a:lstStyle>
          <a:p>
            <a:pPr lvl="0"/>
            <a:r>
              <a:rPr lang="en-US" dirty="0"/>
              <a:t>&lt;EMAIL&gt;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5600698" y="3483839"/>
            <a:ext cx="3281363" cy="32556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</a:defRPr>
            </a:lvl1pPr>
          </a:lstStyle>
          <a:p>
            <a:pPr lvl="0"/>
            <a:r>
              <a:rPr lang="en-US" dirty="0"/>
              <a:t>&lt;PHONE NUMBER&gt;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5600698" y="4641419"/>
            <a:ext cx="3281363" cy="32556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</a:defRPr>
            </a:lvl1pPr>
          </a:lstStyle>
          <a:p>
            <a:pPr lvl="0"/>
            <a:r>
              <a:rPr lang="en-US" dirty="0"/>
              <a:t>&lt;ADDRESS&gt;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5600698" y="4984919"/>
            <a:ext cx="3281363" cy="32556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</a:defRPr>
            </a:lvl1pPr>
          </a:lstStyle>
          <a:p>
            <a:pPr lvl="0"/>
            <a:r>
              <a:rPr lang="en-US" dirty="0"/>
              <a:t>&lt;ADDRESS&gt;</a:t>
            </a:r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1371600" y="-802"/>
            <a:ext cx="7765126" cy="295307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>
                    <a:lumMod val="7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2931" y="6256881"/>
            <a:ext cx="1391834" cy="52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26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2245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09" y="1499691"/>
            <a:ext cx="8429105" cy="468898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34BA-E81B-4B6F-BAC7-4DA65CCD09C5}" type="datetime1">
              <a:rPr lang="en-US" smtClean="0"/>
              <a:t>12/21/20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C959-281F-40E5-B5C4-FC4D8C5E324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1371600" y="-802"/>
            <a:ext cx="7765126" cy="295307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>
                    <a:lumMod val="7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359053"/>
            <a:ext cx="9136727" cy="8158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2931" y="6256881"/>
            <a:ext cx="1391834" cy="52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2245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0" y="1514711"/>
            <a:ext cx="4122614" cy="4705230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latin typeface="Gadugi" panose="020B0502040204020203" pitchFamily="34" charset="0"/>
              </a:defRPr>
            </a:lvl1pPr>
          </a:lstStyle>
          <a:p>
            <a:pPr lvl="0"/>
            <a:r>
              <a:rPr lang="en-US" dirty="0"/>
              <a:t>Name, etc.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Phone</a:t>
            </a:r>
          </a:p>
          <a:p>
            <a:pPr lvl="0"/>
            <a:r>
              <a:rPr lang="en-US" dirty="0"/>
              <a:t>Email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Address</a:t>
            </a:r>
          </a:p>
          <a:p>
            <a:pPr lvl="0"/>
            <a:r>
              <a:rPr lang="en-US" dirty="0"/>
              <a:t>Address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Website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34BA-E81B-4B6F-BAC7-4DA65CCD09C5}" type="datetime1">
              <a:rPr lang="en-US" smtClean="0"/>
              <a:t>12/21/20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C959-281F-40E5-B5C4-FC4D8C5E324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920" y="6311899"/>
            <a:ext cx="1402080" cy="52578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-1" y="359053"/>
            <a:ext cx="9136727" cy="8158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8650" y="3265236"/>
            <a:ext cx="3374369" cy="126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83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81863"/>
            <a:ext cx="7886700" cy="2852737"/>
          </a:xfrm>
        </p:spPr>
        <p:txBody>
          <a:bodyPr anchor="b">
            <a:normAutofit/>
          </a:bodyPr>
          <a:lstStyle>
            <a:lvl1pPr>
              <a:defRPr sz="4800"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4261588"/>
            <a:ext cx="7886700" cy="15001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277D-47DE-409A-9D5E-8529FE1605F2}" type="datetime1">
              <a:rPr lang="en-US" smtClean="0"/>
              <a:t>12/21/20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C959-281F-40E5-B5C4-FC4D8C5E324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920" y="6311899"/>
            <a:ext cx="1402080" cy="52578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12245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69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"/>
            <a:ext cx="9144000" cy="12245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AE9F-4A28-465C-A3EA-E59EBE92D52F}" type="datetime1">
              <a:rPr lang="en-US" smtClean="0"/>
              <a:t>12/21/20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C959-281F-40E5-B5C4-FC4D8C5E324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920" y="6311899"/>
            <a:ext cx="1402080" cy="52578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1371600" y="-802"/>
            <a:ext cx="7765126" cy="295307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>
                    <a:lumMod val="7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-1" y="359053"/>
            <a:ext cx="9136727" cy="8158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6320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9144000" cy="12245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9DDD-499C-4984-A0BF-4D1A5162AFDE}" type="datetime1">
              <a:rPr lang="en-US" smtClean="0"/>
              <a:t>12/21/20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C959-281F-40E5-B5C4-FC4D8C5E324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920" y="6311899"/>
            <a:ext cx="1402080" cy="525780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1371600" y="-802"/>
            <a:ext cx="7765126" cy="295307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>
                    <a:lumMod val="7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" y="359053"/>
            <a:ext cx="9136727" cy="8158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963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447" y="1530956"/>
            <a:ext cx="8429105" cy="4688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Microsoft Tai Le" panose="020B0502040204020203" pitchFamily="34" charset="0"/>
              </a:defRPr>
            </a:lvl1pPr>
          </a:lstStyle>
          <a:p>
            <a:fld id="{112E3D5E-3FB4-4A0E-9FE6-8EE95C09EF9E}" type="datetime1">
              <a:rPr lang="en-US" smtClean="0"/>
              <a:pPr/>
              <a:t>12/21/20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Microsoft Tai Le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4927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9AB6C959-281F-40E5-B5C4-FC4D8C5E32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07485"/>
            <a:ext cx="27751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charset="0"/>
              <a:buNone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Power Advisory LLC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2451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6" r:id="rId4"/>
    <p:sldLayoutId id="2147483663" r:id="rId5"/>
    <p:sldLayoutId id="2147483664" r:id="rId6"/>
    <p:sldLayoutId id="2147483666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Malgun Gothic Semilight" panose="020B0502040204020203" pitchFamily="34" charset="-128"/>
          <a:ea typeface="Malgun Gothic Semilight" panose="020B0502040204020203" pitchFamily="34" charset="-128"/>
          <a:cs typeface="Malgun Gothic Semilight" panose="020B0502040204020203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adugi" panose="020B0502040204020203" pitchFamily="34" charset="0"/>
          <a:ea typeface="Yu Gothic UI Semilight" panose="020B0400000000000000" pitchFamily="34" charset="-128"/>
          <a:cs typeface="Microsoft Tai Le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Gadugi" panose="020B0502040204020203" pitchFamily="34" charset="0"/>
          <a:ea typeface="Yu Gothic UI Semilight" panose="020B0400000000000000" pitchFamily="34" charset="-128"/>
          <a:cs typeface="Microsoft Tai Le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Gadugi" panose="020B0502040204020203" pitchFamily="34" charset="0"/>
          <a:ea typeface="Yu Gothic UI Semilight" panose="020B0400000000000000" pitchFamily="34" charset="-128"/>
          <a:cs typeface="Microsoft Tai Le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Gadugi" panose="020B0502040204020203" pitchFamily="34" charset="0"/>
          <a:ea typeface="Yu Gothic UI Semilight" panose="020B0400000000000000" pitchFamily="34" charset="-128"/>
          <a:cs typeface="Microsoft Tai Le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Courier New" panose="02070309020205020404" pitchFamily="49" charset="0"/>
        <a:buChar char="o"/>
        <a:defRPr sz="800" kern="1200">
          <a:solidFill>
            <a:schemeClr val="tx1"/>
          </a:solidFill>
          <a:latin typeface="Gadugi" panose="020B0502040204020203" pitchFamily="34" charset="0"/>
          <a:ea typeface="Yu Gothic UI Semilight" panose="020B0400000000000000" pitchFamily="34" charset="-128"/>
          <a:cs typeface="Microsoft Tai Le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jdalton@poweradvisoryllc.com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14593" y="0"/>
            <a:ext cx="8895864" cy="1955969"/>
          </a:xfrm>
        </p:spPr>
        <p:txBody>
          <a:bodyPr>
            <a:normAutofit/>
          </a:bodyPr>
          <a:lstStyle/>
          <a:p>
            <a:r>
              <a:rPr lang="en-US" sz="4000" dirty="0"/>
              <a:t>Northeast Offshore Wind Procurement: Lessons for New Hampshire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December 21, 2020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87287" y="6302829"/>
            <a:ext cx="7447240" cy="467167"/>
          </a:xfrm>
        </p:spPr>
        <p:txBody>
          <a:bodyPr/>
          <a:lstStyle/>
          <a:p>
            <a:r>
              <a:rPr lang="en-US" dirty="0"/>
              <a:t>NH Senate Commission to Study Offshore Wind and Port Development</a:t>
            </a:r>
          </a:p>
        </p:txBody>
      </p:sp>
    </p:spTree>
    <p:extLst>
      <p:ext uri="{BB962C8B-B14F-4D97-AF65-F5344CB8AC3E}">
        <p14:creationId xmlns:p14="http://schemas.microsoft.com/office/powerpoint/2010/main" val="1218555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C959-281F-40E5-B5C4-FC4D8C5E324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0CD2E6-1344-481E-9BC6-71E892945B6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Northeast OSW Procurement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44732B-DE9D-47C7-8043-1BBF78406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OSW Procurement by Solicitation Year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A57C1D-D7AA-4E07-8220-4D099A44F4EB}"/>
              </a:ext>
            </a:extLst>
          </p:cNvPr>
          <p:cNvSpPr txBox="1"/>
          <p:nvPr/>
        </p:nvSpPr>
        <p:spPr>
          <a:xfrm>
            <a:off x="293504" y="5836901"/>
            <a:ext cx="7411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Doesn’t include Virginia plans for 5.2GW of offshore wind by January 1, 2034 given not to be competitively procured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FC9752-CA90-4115-9913-803A606C8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94" y="1466987"/>
            <a:ext cx="8805535" cy="42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15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19">
            <a:extLst>
              <a:ext uri="{FF2B5EF4-FFF2-40B4-BE49-F238E27FC236}">
                <a16:creationId xmlns:a16="http://schemas.microsoft.com/office/drawing/2014/main" id="{14610CFB-A1AD-6543-9201-E294C6CEB993}"/>
              </a:ext>
            </a:extLst>
          </p:cNvPr>
          <p:cNvGrpSpPr/>
          <p:nvPr/>
        </p:nvGrpSpPr>
        <p:grpSpPr>
          <a:xfrm>
            <a:off x="4161667" y="1462961"/>
            <a:ext cx="1204781" cy="2510746"/>
            <a:chOff x="7761725" y="2316811"/>
            <a:chExt cx="1606375" cy="3347661"/>
          </a:xfrm>
        </p:grpSpPr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9224981A-DE45-5445-B396-12571823EF41}"/>
                </a:ext>
              </a:extLst>
            </p:cNvPr>
            <p:cNvCxnSpPr>
              <a:cxnSpLocks/>
            </p:cNvCxnSpPr>
            <p:nvPr/>
          </p:nvCxnSpPr>
          <p:spPr>
            <a:xfrm rot="7470791">
              <a:off x="8939789" y="2169193"/>
              <a:ext cx="140815" cy="516223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4A8D0F64-9B50-1B4E-80AE-A5BA818EB435}"/>
                </a:ext>
              </a:extLst>
            </p:cNvPr>
            <p:cNvCxnSpPr>
              <a:cxnSpLocks/>
            </p:cNvCxnSpPr>
            <p:nvPr/>
          </p:nvCxnSpPr>
          <p:spPr>
            <a:xfrm rot="7470791" flipV="1">
              <a:off x="6979952" y="3285697"/>
              <a:ext cx="2663278" cy="725506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3839C79-4F0E-1644-862E-201488AFD043}"/>
                </a:ext>
              </a:extLst>
            </p:cNvPr>
            <p:cNvCxnSpPr>
              <a:cxnSpLocks/>
            </p:cNvCxnSpPr>
            <p:nvPr/>
          </p:nvCxnSpPr>
          <p:spPr>
            <a:xfrm rot="7470791" flipV="1">
              <a:off x="7560122" y="3380304"/>
              <a:ext cx="2664677" cy="951278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AC7555B0-1BD0-1948-8D2C-4A44DF6D6131}"/>
                </a:ext>
              </a:extLst>
            </p:cNvPr>
            <p:cNvCxnSpPr>
              <a:cxnSpLocks/>
            </p:cNvCxnSpPr>
            <p:nvPr/>
          </p:nvCxnSpPr>
          <p:spPr>
            <a:xfrm rot="7780071" flipH="1">
              <a:off x="7798461" y="4974285"/>
              <a:ext cx="152801" cy="16162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E48DAD1D-56E3-244F-9169-714CB3638D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14371" y="5326161"/>
              <a:ext cx="111743" cy="33831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6678DBE2-1EE7-0D44-9E43-C05D229737A1}"/>
                </a:ext>
              </a:extLst>
            </p:cNvPr>
            <p:cNvCxnSpPr>
              <a:cxnSpLocks/>
            </p:cNvCxnSpPr>
            <p:nvPr/>
          </p:nvCxnSpPr>
          <p:spPr>
            <a:xfrm rot="7780071" flipV="1">
              <a:off x="7660822" y="5254282"/>
              <a:ext cx="331747" cy="12994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B9E8BBD-5623-AF4F-8BA1-8D926E966D46}"/>
                </a:ext>
              </a:extLst>
            </p:cNvPr>
            <p:cNvCxnSpPr>
              <a:cxnSpLocks/>
            </p:cNvCxnSpPr>
            <p:nvPr/>
          </p:nvCxnSpPr>
          <p:spPr>
            <a:xfrm rot="7470791">
              <a:off x="8244853" y="5181798"/>
              <a:ext cx="296000" cy="176962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1253DD-50EE-9E4D-82D3-A42A6D062CB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Northeast OSW Procurement</a:t>
            </a:r>
            <a:endParaRPr lang="en-US"/>
          </a:p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4A634C6-F788-4A93-93AA-CCF0FDDB9042}"/>
              </a:ext>
            </a:extLst>
          </p:cNvPr>
          <p:cNvGrpSpPr/>
          <p:nvPr/>
        </p:nvGrpSpPr>
        <p:grpSpPr>
          <a:xfrm>
            <a:off x="1126507" y="1447195"/>
            <a:ext cx="5934553" cy="4572886"/>
            <a:chOff x="2098500" y="760820"/>
            <a:chExt cx="7912737" cy="609718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C2B4244-033B-6A40-967C-A591E413AEEF}"/>
                </a:ext>
              </a:extLst>
            </p:cNvPr>
            <p:cNvSpPr/>
            <p:nvPr/>
          </p:nvSpPr>
          <p:spPr>
            <a:xfrm>
              <a:off x="5384816" y="3953871"/>
              <a:ext cx="1331497" cy="1331497"/>
            </a:xfrm>
            <a:prstGeom prst="ellips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D0D4D6C-3C27-454C-ADF7-9681035E97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83631" y="5212610"/>
              <a:ext cx="135388" cy="164539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D535E72-AAF6-3949-9774-0791B1BEAF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37000" y="5257404"/>
              <a:ext cx="123446" cy="1600596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419852A-C5A6-2344-BC82-FE04F9153057}"/>
                </a:ext>
              </a:extLst>
            </p:cNvPr>
            <p:cNvSpPr txBox="1"/>
            <p:nvPr/>
          </p:nvSpPr>
          <p:spPr>
            <a:xfrm>
              <a:off x="5263253" y="4431783"/>
              <a:ext cx="158240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/>
                <a:t>Policymakers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3050A62-4114-6948-80AD-E71FCB6DEFB8}"/>
                </a:ext>
              </a:extLst>
            </p:cNvPr>
            <p:cNvSpPr txBox="1"/>
            <p:nvPr/>
          </p:nvSpPr>
          <p:spPr>
            <a:xfrm rot="20640296">
              <a:off x="2152497" y="5464772"/>
              <a:ext cx="331168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/>
                <a:t>Workers / Businesses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82A9AF8-7AD1-BE4D-AF1F-6E03CD2B487F}"/>
                </a:ext>
              </a:extLst>
            </p:cNvPr>
            <p:cNvSpPr txBox="1"/>
            <p:nvPr/>
          </p:nvSpPr>
          <p:spPr>
            <a:xfrm rot="17100053">
              <a:off x="5725481" y="2543212"/>
              <a:ext cx="331168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/>
                <a:t>Consumers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FC3DA1E-C2B5-B643-8789-B88B8F8DA13E}"/>
                </a:ext>
              </a:extLst>
            </p:cNvPr>
            <p:cNvSpPr txBox="1"/>
            <p:nvPr/>
          </p:nvSpPr>
          <p:spPr>
            <a:xfrm rot="1045980">
              <a:off x="6386910" y="5883823"/>
              <a:ext cx="331168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Society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B34E4CBA-2416-EE44-A1D2-FF14B38F7658}"/>
                </a:ext>
              </a:extLst>
            </p:cNvPr>
            <p:cNvSpPr txBox="1"/>
            <p:nvPr/>
          </p:nvSpPr>
          <p:spPr>
            <a:xfrm rot="20498188">
              <a:off x="2098500" y="4855616"/>
              <a:ext cx="331168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b="1"/>
                <a:t>Economic Development Benefits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2F1A6089-0E50-554B-B0A1-E350C0F3D260}"/>
                </a:ext>
              </a:extLst>
            </p:cNvPr>
            <p:cNvSpPr txBox="1"/>
            <p:nvPr/>
          </p:nvSpPr>
          <p:spPr>
            <a:xfrm rot="17297325">
              <a:off x="5251248" y="2216607"/>
              <a:ext cx="331168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b="1"/>
                <a:t>Power Supply Benefits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BF843F1A-6B4A-104F-B133-E7879186EF28}"/>
                </a:ext>
              </a:extLst>
            </p:cNvPr>
            <p:cNvSpPr txBox="1"/>
            <p:nvPr/>
          </p:nvSpPr>
          <p:spPr>
            <a:xfrm rot="1203556">
              <a:off x="6699553" y="5461091"/>
              <a:ext cx="331168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b="1"/>
                <a:t>Environmental Benefits</a:t>
              </a:r>
            </a:p>
          </p:txBody>
        </p:sp>
      </p:grpSp>
      <p:sp>
        <p:nvSpPr>
          <p:cNvPr id="45" name="Slide Number Placeholder 3">
            <a:extLst>
              <a:ext uri="{FF2B5EF4-FFF2-40B4-BE49-F238E27FC236}">
                <a16:creationId xmlns:a16="http://schemas.microsoft.com/office/drawing/2014/main" id="{FFAC0B43-18C5-487B-B073-2275970C9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57475" y="5726821"/>
            <a:ext cx="1543050" cy="273844"/>
          </a:xfrm>
        </p:spPr>
        <p:txBody>
          <a:bodyPr/>
          <a:lstStyle/>
          <a:p>
            <a:fld id="{9AB6C959-281F-40E5-B5C4-FC4D8C5E3241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E38BD49-311D-A841-B65A-42B11EAD2F59}"/>
              </a:ext>
            </a:extLst>
          </p:cNvPr>
          <p:cNvGrpSpPr/>
          <p:nvPr/>
        </p:nvGrpSpPr>
        <p:grpSpPr>
          <a:xfrm rot="14129209">
            <a:off x="1779253" y="3468055"/>
            <a:ext cx="1204781" cy="2510746"/>
            <a:chOff x="7761725" y="2316811"/>
            <a:chExt cx="1606375" cy="3347661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E4FFA49-558E-B140-BF38-5FA6CE0B332B}"/>
                </a:ext>
              </a:extLst>
            </p:cNvPr>
            <p:cNvCxnSpPr>
              <a:cxnSpLocks/>
            </p:cNvCxnSpPr>
            <p:nvPr/>
          </p:nvCxnSpPr>
          <p:spPr>
            <a:xfrm rot="7470791">
              <a:off x="8939789" y="2169193"/>
              <a:ext cx="140815" cy="516223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01893FB8-4339-CD44-A7BC-8F25B7E68239}"/>
                </a:ext>
              </a:extLst>
            </p:cNvPr>
            <p:cNvCxnSpPr>
              <a:cxnSpLocks/>
            </p:cNvCxnSpPr>
            <p:nvPr/>
          </p:nvCxnSpPr>
          <p:spPr>
            <a:xfrm rot="7470791" flipV="1">
              <a:off x="6979952" y="3285697"/>
              <a:ext cx="2663278" cy="725506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334050B4-8962-244A-9B51-29D29E05B8BE}"/>
                </a:ext>
              </a:extLst>
            </p:cNvPr>
            <p:cNvCxnSpPr>
              <a:cxnSpLocks/>
            </p:cNvCxnSpPr>
            <p:nvPr/>
          </p:nvCxnSpPr>
          <p:spPr>
            <a:xfrm rot="7470791" flipV="1">
              <a:off x="7560122" y="3380304"/>
              <a:ext cx="2664677" cy="951278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62227CC-D491-9344-B812-4965AB7FB4C3}"/>
                </a:ext>
              </a:extLst>
            </p:cNvPr>
            <p:cNvCxnSpPr>
              <a:cxnSpLocks/>
            </p:cNvCxnSpPr>
            <p:nvPr/>
          </p:nvCxnSpPr>
          <p:spPr>
            <a:xfrm rot="7780071" flipH="1">
              <a:off x="7798461" y="4974285"/>
              <a:ext cx="152801" cy="16162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F29BAE25-65B2-2949-914F-EEE127F939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14371" y="5326161"/>
              <a:ext cx="111743" cy="33831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18A0C92-3B11-DA46-BCEA-82CEBA052131}"/>
                </a:ext>
              </a:extLst>
            </p:cNvPr>
            <p:cNvCxnSpPr>
              <a:cxnSpLocks/>
            </p:cNvCxnSpPr>
            <p:nvPr/>
          </p:nvCxnSpPr>
          <p:spPr>
            <a:xfrm rot="7780071" flipV="1">
              <a:off x="7660822" y="5254282"/>
              <a:ext cx="331747" cy="12994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5D0344C9-C652-5E4C-9C47-89C0810EF0D3}"/>
                </a:ext>
              </a:extLst>
            </p:cNvPr>
            <p:cNvCxnSpPr>
              <a:cxnSpLocks/>
            </p:cNvCxnSpPr>
            <p:nvPr/>
          </p:nvCxnSpPr>
          <p:spPr>
            <a:xfrm rot="7470791">
              <a:off x="8244853" y="5181798"/>
              <a:ext cx="296000" cy="176962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C6A01D7-A0FE-C441-B256-6D3D15472E0B}"/>
              </a:ext>
            </a:extLst>
          </p:cNvPr>
          <p:cNvGrpSpPr/>
          <p:nvPr/>
        </p:nvGrpSpPr>
        <p:grpSpPr>
          <a:xfrm rot="5570858">
            <a:off x="5076247" y="3868536"/>
            <a:ext cx="1204781" cy="2510746"/>
            <a:chOff x="7761725" y="2316811"/>
            <a:chExt cx="1606375" cy="3347661"/>
          </a:xfrm>
        </p:grpSpPr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DDBA1AA6-277C-A649-A6C4-276C36E07042}"/>
                </a:ext>
              </a:extLst>
            </p:cNvPr>
            <p:cNvCxnSpPr>
              <a:cxnSpLocks/>
            </p:cNvCxnSpPr>
            <p:nvPr/>
          </p:nvCxnSpPr>
          <p:spPr>
            <a:xfrm rot="7470791">
              <a:off x="8939789" y="2169193"/>
              <a:ext cx="140815" cy="516223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C4ACCDBD-3C0B-F641-8F8D-EF2FD94412AB}"/>
                </a:ext>
              </a:extLst>
            </p:cNvPr>
            <p:cNvCxnSpPr>
              <a:cxnSpLocks/>
            </p:cNvCxnSpPr>
            <p:nvPr/>
          </p:nvCxnSpPr>
          <p:spPr>
            <a:xfrm rot="7470791" flipV="1">
              <a:off x="6979952" y="3285697"/>
              <a:ext cx="2663278" cy="725506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60178F0-6F80-CF49-9824-22D211A5526A}"/>
                </a:ext>
              </a:extLst>
            </p:cNvPr>
            <p:cNvCxnSpPr>
              <a:cxnSpLocks/>
            </p:cNvCxnSpPr>
            <p:nvPr/>
          </p:nvCxnSpPr>
          <p:spPr>
            <a:xfrm rot="7470791" flipV="1">
              <a:off x="7560122" y="3380304"/>
              <a:ext cx="2664677" cy="951278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5827A76E-7F72-264F-9F24-9E6C6B20F585}"/>
                </a:ext>
              </a:extLst>
            </p:cNvPr>
            <p:cNvCxnSpPr>
              <a:cxnSpLocks/>
            </p:cNvCxnSpPr>
            <p:nvPr/>
          </p:nvCxnSpPr>
          <p:spPr>
            <a:xfrm rot="7780071" flipH="1">
              <a:off x="7798461" y="4974285"/>
              <a:ext cx="152801" cy="16162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C349886-375B-4B4E-832F-ACABCA94A1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14371" y="5326161"/>
              <a:ext cx="111743" cy="33831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FC0ECDE0-28DA-7C46-8BCD-CF33C464E81C}"/>
                </a:ext>
              </a:extLst>
            </p:cNvPr>
            <p:cNvCxnSpPr>
              <a:cxnSpLocks/>
            </p:cNvCxnSpPr>
            <p:nvPr/>
          </p:nvCxnSpPr>
          <p:spPr>
            <a:xfrm rot="7780071" flipV="1">
              <a:off x="7660822" y="5254282"/>
              <a:ext cx="331747" cy="12994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8AA2218E-D659-3546-B1EE-8287AA56628B}"/>
                </a:ext>
              </a:extLst>
            </p:cNvPr>
            <p:cNvCxnSpPr>
              <a:cxnSpLocks/>
            </p:cNvCxnSpPr>
            <p:nvPr/>
          </p:nvCxnSpPr>
          <p:spPr>
            <a:xfrm rot="7470791">
              <a:off x="8244853" y="5181798"/>
              <a:ext cx="296000" cy="176962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139D52B2-33F2-744A-B65F-9F91EFDF8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Malgun Gothic Semilight"/>
                <a:ea typeface="Malgun Gothic Semilight"/>
                <a:cs typeface="Malgun Gothic Semilight"/>
              </a:rPr>
              <a:t>Factors Driving Support for Offshore Wind (OSW)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351F70-AFCB-476F-8422-31AA1AE4F376}"/>
              </a:ext>
            </a:extLst>
          </p:cNvPr>
          <p:cNvSpPr txBox="1"/>
          <p:nvPr/>
        </p:nvSpPr>
        <p:spPr>
          <a:xfrm>
            <a:off x="378900" y="1523179"/>
            <a:ext cx="3751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Manner in which these factors considered determined by legislation or policy direction</a:t>
            </a:r>
          </a:p>
        </p:txBody>
      </p:sp>
    </p:spTree>
    <p:extLst>
      <p:ext uri="{BB962C8B-B14F-4D97-AF65-F5344CB8AC3E}">
        <p14:creationId xmlns:p14="http://schemas.microsoft.com/office/powerpoint/2010/main" val="2380221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CDB0AF-AAFD-462A-AF91-6CD9D6238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095" y="1459344"/>
            <a:ext cx="5236218" cy="4143374"/>
          </a:xfrm>
        </p:spPr>
        <p:txBody>
          <a:bodyPr>
            <a:normAutofit/>
          </a:bodyPr>
          <a:lstStyle/>
          <a:p>
            <a:pPr marL="342900">
              <a:lnSpc>
                <a:spcPct val="107000"/>
              </a:lnSpc>
              <a:spcBef>
                <a:spcPts val="450"/>
              </a:spcBef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OSW developers require revenue certainty to support project investments</a:t>
            </a:r>
          </a:p>
          <a:p>
            <a:pPr lvl="1">
              <a:lnSpc>
                <a:spcPct val="107000"/>
              </a:lnSpc>
              <a:spcBef>
                <a:spcPts val="450"/>
              </a:spcBef>
            </a:pPr>
            <a:r>
              <a:rPr lang="en-US" sz="1600" dirty="0">
                <a:cs typeface="Times New Roman" panose="02020603050405020304" pitchFamily="18" charset="0"/>
              </a:rPr>
              <a:t>Significant benefit of projects are environmental benefits from displacement of fossil fuels </a:t>
            </a:r>
          </a:p>
          <a:p>
            <a:pPr lvl="1">
              <a:lnSpc>
                <a:spcPct val="107000"/>
              </a:lnSpc>
              <a:spcBef>
                <a:spcPts val="450"/>
              </a:spcBef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Renewable energy certificates (RECs) used to monetize value of renewable energy </a:t>
            </a:r>
          </a:p>
          <a:p>
            <a:pPr marL="342900">
              <a:lnSpc>
                <a:spcPct val="107000"/>
              </a:lnSpc>
              <a:spcBef>
                <a:spcPts val="450"/>
              </a:spcBef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Long-term power purchase agreements where local utility purchases the energy and RECs produced provide OSW developers with needed revenue certainty</a:t>
            </a:r>
          </a:p>
          <a:p>
            <a:pPr marL="800100" lvl="1">
              <a:lnSpc>
                <a:spcPct val="107000"/>
              </a:lnSpc>
              <a:spcBef>
                <a:spcPts val="450"/>
              </a:spcBef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This structure used to support renewable project development throughout the Northeast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A5499-F5C8-48E0-A7A7-41F9A5114A5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Northeast OSW Procurement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EA39B4-8B99-4F0D-BF39-0E31153E9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OSW Projects Require Major Investment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E0ED61E-0122-4D4E-B8E0-3559AFDC7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4375" y="6574546"/>
            <a:ext cx="1543050" cy="273844"/>
          </a:xfrm>
        </p:spPr>
        <p:txBody>
          <a:bodyPr/>
          <a:lstStyle/>
          <a:p>
            <a:fld id="{9AB6C959-281F-40E5-B5C4-FC4D8C5E324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AD8046-8820-400A-950E-9A3EE54B37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063" y="1519155"/>
            <a:ext cx="3134842" cy="208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63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C959-281F-40E5-B5C4-FC4D8C5E324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0CD2E6-1344-481E-9BC6-71E892945B6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Northeast OSW Procurement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44732B-DE9D-47C7-8043-1BBF78406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OSW Procurement Goals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3A4022F-E4B9-4890-A191-634F44C01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463483"/>
              </p:ext>
            </p:extLst>
          </p:nvPr>
        </p:nvGraphicFramePr>
        <p:xfrm>
          <a:off x="702434" y="1405600"/>
          <a:ext cx="7720946" cy="4819583"/>
        </p:xfrm>
        <a:graphic>
          <a:graphicData uri="http://schemas.openxmlformats.org/drawingml/2006/table">
            <a:tbl>
              <a:tblPr firstRow="1" firstCol="1" bandRow="1"/>
              <a:tblGrid>
                <a:gridCol w="1991215">
                  <a:extLst>
                    <a:ext uri="{9D8B030D-6E8A-4147-A177-3AD203B41FA5}">
                      <a16:colId xmlns:a16="http://schemas.microsoft.com/office/drawing/2014/main" val="3738079369"/>
                    </a:ext>
                  </a:extLst>
                </a:gridCol>
                <a:gridCol w="1756171">
                  <a:extLst>
                    <a:ext uri="{9D8B030D-6E8A-4147-A177-3AD203B41FA5}">
                      <a16:colId xmlns:a16="http://schemas.microsoft.com/office/drawing/2014/main" val="113855978"/>
                    </a:ext>
                  </a:extLst>
                </a:gridCol>
                <a:gridCol w="3973560">
                  <a:extLst>
                    <a:ext uri="{9D8B030D-6E8A-4147-A177-3AD203B41FA5}">
                      <a16:colId xmlns:a16="http://schemas.microsoft.com/office/drawing/2014/main" val="720990234"/>
                    </a:ext>
                  </a:extLst>
                </a:gridCol>
              </a:tblGrid>
              <a:tr h="3389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Gotham 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Goal (MW)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Gotham 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Prevailing Statute/Enabling Policy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Gotham 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043805"/>
                  </a:ext>
                </a:extLst>
              </a:tr>
              <a:tr h="10832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Massachusetts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3,200 by 2030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 to Promote Energy Diversity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Chapter 188 of the Acts of 2016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 Act to Advance Clean Energy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Chapter 227 of the Acts of 2018 (requiring 2019 DOER Offshore Wind Study)</a:t>
                      </a:r>
                      <a:r>
                        <a:rPr lang="en-US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22653"/>
                  </a:ext>
                </a:extLst>
              </a:tr>
              <a:tr h="6025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Connecticut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2,300 by 2030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 Act Concerning the Procurement of Energy Derived from Offshore Wind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2019 (HB 7156), Public Act 19-71</a:t>
                      </a:r>
                      <a:r>
                        <a:rPr lang="en-US" sz="1200" baseline="30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642832"/>
                  </a:ext>
                </a:extLst>
              </a:tr>
              <a:tr h="7632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Rhode Island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 </a:t>
                      </a: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(430 MW procured + 600 MW planned)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Executive Order 20-01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478185"/>
                  </a:ext>
                </a:extLst>
              </a:tr>
              <a:tr h="570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York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9,000 by 2035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Climate Leadership and Community Protection Act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2019 (S6599/A8429)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474427"/>
                  </a:ext>
                </a:extLst>
              </a:tr>
              <a:tr h="4615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Jersey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7,500 by 2030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Executive Order #92</a:t>
                      </a:r>
                      <a:endParaRPr lang="en-US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59452"/>
                  </a:ext>
                </a:extLst>
              </a:tr>
              <a:tr h="5875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Maryland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1,580 by 2027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Offshore Wind Energy Act,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US" sz="120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Clean Energy Jobs Act,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061206"/>
                  </a:ext>
                </a:extLst>
              </a:tr>
              <a:tr h="4119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Virginia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5,200 by 2034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Virginia Clean Economy Act,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(HB 1526/SB 851) 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584335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46551BC0-A609-460A-8CE7-44E6EE2DE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163" y="1781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569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95A200-4225-45A0-94A2-3222E8C30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What are NH’s objectives and how should they be conveyed?</a:t>
            </a:r>
          </a:p>
          <a:p>
            <a:pPr lvl="1"/>
            <a:r>
              <a:rPr lang="en-US" sz="1600" dirty="0"/>
              <a:t>Timing</a:t>
            </a:r>
          </a:p>
          <a:p>
            <a:pPr lvl="1"/>
            <a:r>
              <a:rPr lang="en-US" sz="1600" dirty="0"/>
              <a:t>Project location</a:t>
            </a:r>
          </a:p>
          <a:p>
            <a:pPr lvl="1"/>
            <a:r>
              <a:rPr lang="en-US" sz="1600" dirty="0"/>
              <a:t>Cost-effectiveness</a:t>
            </a:r>
          </a:p>
          <a:p>
            <a:pPr lvl="1"/>
            <a:r>
              <a:rPr lang="en-US" sz="1600" dirty="0"/>
              <a:t>Economic Development</a:t>
            </a:r>
          </a:p>
          <a:p>
            <a:r>
              <a:rPr lang="en-US" sz="1800" dirty="0"/>
              <a:t>Fit with other state’s procurements</a:t>
            </a:r>
          </a:p>
          <a:p>
            <a:pPr lvl="1"/>
            <a:r>
              <a:rPr lang="en-US" sz="1600" dirty="0"/>
              <a:t>Larger OSW projects offer economies of scale and lower costs</a:t>
            </a:r>
          </a:p>
          <a:p>
            <a:pPr lvl="1"/>
            <a:r>
              <a:rPr lang="en-US" sz="1600" dirty="0"/>
              <a:t>Yet, must fit with New Hampshire procurements needs </a:t>
            </a:r>
          </a:p>
          <a:p>
            <a:pPr lvl="2"/>
            <a:r>
              <a:rPr lang="en-US" sz="1400" dirty="0"/>
              <a:t>Reasonable proportion of power supply portfolio</a:t>
            </a:r>
          </a:p>
          <a:p>
            <a:pPr lvl="2"/>
            <a:r>
              <a:rPr lang="en-US" sz="1400" dirty="0"/>
              <a:t>Project risk mitigation from multiple contracts </a:t>
            </a:r>
          </a:p>
          <a:p>
            <a:pPr marL="914400" lvl="2" indent="0"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C959-281F-40E5-B5C4-FC4D8C5E324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0CD2E6-1344-481E-9BC6-71E892945B6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Northeast OSW Procurement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44732B-DE9D-47C7-8043-1BBF78406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 for New Hampshire OSW Procurement</a:t>
            </a:r>
          </a:p>
        </p:txBody>
      </p:sp>
    </p:spTree>
    <p:extLst>
      <p:ext uri="{BB962C8B-B14F-4D97-AF65-F5344CB8AC3E}">
        <p14:creationId xmlns:p14="http://schemas.microsoft.com/office/powerpoint/2010/main" val="4093221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0" y="1850571"/>
            <a:ext cx="4122614" cy="4369369"/>
          </a:xfrm>
        </p:spPr>
        <p:txBody>
          <a:bodyPr/>
          <a:lstStyle/>
          <a:p>
            <a:pPr algn="ctr"/>
            <a:r>
              <a:rPr lang="en-US" b="1" dirty="0"/>
              <a:t>John Dalton</a:t>
            </a:r>
          </a:p>
          <a:p>
            <a:pPr algn="ctr"/>
            <a:r>
              <a:rPr lang="en-US" dirty="0"/>
              <a:t>President, Power Advisory LLC</a:t>
            </a:r>
          </a:p>
          <a:p>
            <a:pPr algn="ctr"/>
            <a:r>
              <a:rPr lang="en-US" dirty="0">
                <a:hlinkClick r:id="rId2"/>
              </a:rPr>
              <a:t>jdalton@poweradvisoryllc.com</a:t>
            </a:r>
            <a:r>
              <a:rPr lang="en-US" dirty="0"/>
              <a:t> 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C959-281F-40E5-B5C4-FC4D8C5E32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76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00000"/>
      </a:accent1>
      <a:accent2>
        <a:srgbClr val="FF0000"/>
      </a:accent2>
      <a:accent3>
        <a:srgbClr val="7F7F7F"/>
      </a:accent3>
      <a:accent4>
        <a:srgbClr val="A5A5A5"/>
      </a:accent4>
      <a:accent5>
        <a:srgbClr val="D8D8D8"/>
      </a:accent5>
      <a:accent6>
        <a:srgbClr val="C0504D"/>
      </a:accent6>
      <a:hlink>
        <a:srgbClr val="C00000"/>
      </a:hlink>
      <a:folHlink>
        <a:srgbClr val="C00000"/>
      </a:folHlink>
    </a:clrScheme>
    <a:fontScheme name="Custom 1">
      <a:majorFont>
        <a:latin typeface="Gadugi"/>
        <a:ea typeface=""/>
        <a:cs typeface=""/>
      </a:majorFont>
      <a:minorFont>
        <a:latin typeface="Gadug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bd17a5a9-5cc1-4982-884a-8845d83b284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FE7661AE664C4DA26AD4D3CF89A307" ma:contentTypeVersion="12" ma:contentTypeDescription="Create a new document." ma:contentTypeScope="" ma:versionID="822eeefcaf7199d762d6dfaa6c498ad9">
  <xsd:schema xmlns:xsd="http://www.w3.org/2001/XMLSchema" xmlns:xs="http://www.w3.org/2001/XMLSchema" xmlns:p="http://schemas.microsoft.com/office/2006/metadata/properties" xmlns:ns2="bd17a5a9-5cc1-4982-884a-8845d83b284e" xmlns:ns3="d552dbfc-a54c-4970-9daf-e3c601ab6612" targetNamespace="http://schemas.microsoft.com/office/2006/metadata/properties" ma:root="true" ma:fieldsID="6bbc85722d2c8bb926711fd98c868118" ns2:_="" ns3:_="">
    <xsd:import namespace="bd17a5a9-5cc1-4982-884a-8845d83b284e"/>
    <xsd:import namespace="d552dbfc-a54c-4970-9daf-e3c601ab66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Description0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17a5a9-5cc1-4982-884a-8845d83b28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escription0" ma:index="10" nillable="true" ma:displayName="Description" ma:format="Dropdown" ma:internalName="Description0">
      <xsd:simpleType>
        <xsd:restriction base="dms:Text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52dbfc-a54c-4970-9daf-e3c601ab661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B20E2D-671B-49FE-9C7A-C5C060EEAB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C1BB93-7A65-4FC0-926C-021684D1762B}">
  <ds:schemaRefs>
    <ds:schemaRef ds:uri="http://schemas.microsoft.com/office/infopath/2007/PartnerControls"/>
    <ds:schemaRef ds:uri="http://schemas.microsoft.com/office/2006/metadata/properties"/>
    <ds:schemaRef ds:uri="bd17a5a9-5cc1-4982-884a-8845d83b284e"/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  <ds:schemaRef ds:uri="d552dbfc-a54c-4970-9daf-e3c601ab6612"/>
  </ds:schemaRefs>
</ds:datastoreItem>
</file>

<file path=customXml/itemProps3.xml><?xml version="1.0" encoding="utf-8"?>
<ds:datastoreItem xmlns:ds="http://schemas.openxmlformats.org/officeDocument/2006/customXml" ds:itemID="{86A8F519-23FB-48ED-888E-06F60511E0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17a5a9-5cc1-4982-884a-8845d83b284e"/>
    <ds:schemaRef ds:uri="d552dbfc-a54c-4970-9daf-e3c601ab66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4026</TotalTime>
  <Words>402</Words>
  <Application>Microsoft Macintosh PowerPoint</Application>
  <PresentationFormat>On-screen Show (4:3)</PresentationFormat>
  <Paragraphs>74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Malgun Gothic Semilight</vt:lpstr>
      <vt:lpstr>Microsoft JhengHei UI Light</vt:lpstr>
      <vt:lpstr>Yu Gothic UI Semilight</vt:lpstr>
      <vt:lpstr>Arial</vt:lpstr>
      <vt:lpstr>Calibri</vt:lpstr>
      <vt:lpstr>Courier New</vt:lpstr>
      <vt:lpstr>Gadugi</vt:lpstr>
      <vt:lpstr>Gotham Book</vt:lpstr>
      <vt:lpstr>Wingdings</vt:lpstr>
      <vt:lpstr>Office Theme</vt:lpstr>
      <vt:lpstr>Northeast Offshore Wind Procurement: Lessons for New Hampshire</vt:lpstr>
      <vt:lpstr>US OSW Procurement by Solicitation Year</vt:lpstr>
      <vt:lpstr>Factors Driving Support for Offshore Wind (OSW)</vt:lpstr>
      <vt:lpstr>OSW Projects Require Major Investment</vt:lpstr>
      <vt:lpstr>State OSW Procurement Goals </vt:lpstr>
      <vt:lpstr>Thoughts for New Hampshire OSW Procurement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Advisory LLC</dc:title>
  <dc:creator>Carson Robers</dc:creator>
  <cp:lastModifiedBy>Erika Behrmann</cp:lastModifiedBy>
  <cp:revision>107</cp:revision>
  <cp:lastPrinted>2020-12-21T13:27:33Z</cp:lastPrinted>
  <dcterms:created xsi:type="dcterms:W3CDTF">2016-06-17T22:21:20Z</dcterms:created>
  <dcterms:modified xsi:type="dcterms:W3CDTF">2020-12-22T12:56:12Z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0x010100ADFE7661AE664C4DA26AD4D3CF89A307</vt:lpwstr>
  </property>
</Properties>
</file>